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5"/>
  </p:notesMasterIdLst>
  <p:sldIdLst>
    <p:sldId id="264" r:id="rId2"/>
    <p:sldId id="309" r:id="rId3"/>
    <p:sldId id="310" r:id="rId4"/>
    <p:sldId id="311" r:id="rId5"/>
    <p:sldId id="312" r:id="rId6"/>
    <p:sldId id="313" r:id="rId7"/>
    <p:sldId id="265" r:id="rId8"/>
    <p:sldId id="306" r:id="rId9"/>
    <p:sldId id="267" r:id="rId10"/>
    <p:sldId id="268" r:id="rId11"/>
    <p:sldId id="283" r:id="rId12"/>
    <p:sldId id="284" r:id="rId13"/>
    <p:sldId id="285" r:id="rId14"/>
    <p:sldId id="323" r:id="rId15"/>
    <p:sldId id="270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328" r:id="rId26"/>
    <p:sldId id="298" r:id="rId27"/>
    <p:sldId id="299" r:id="rId28"/>
    <p:sldId id="332" r:id="rId29"/>
    <p:sldId id="330" r:id="rId30"/>
    <p:sldId id="329" r:id="rId31"/>
    <p:sldId id="324" r:id="rId32"/>
    <p:sldId id="325" r:id="rId33"/>
    <p:sldId id="326" r:id="rId34"/>
    <p:sldId id="333" r:id="rId35"/>
    <p:sldId id="327" r:id="rId36"/>
    <p:sldId id="331" r:id="rId37"/>
    <p:sldId id="321" r:id="rId38"/>
    <p:sldId id="300" r:id="rId39"/>
    <p:sldId id="271" r:id="rId40"/>
    <p:sldId id="272" r:id="rId41"/>
    <p:sldId id="319" r:id="rId42"/>
    <p:sldId id="320" r:id="rId43"/>
    <p:sldId id="316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204" d="100"/>
          <a:sy n="204" d="100"/>
        </p:scale>
        <p:origin x="-24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Coding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3"/>
              </a:solidFill>
            </c:spPr>
          </c:dPt>
          <c:dPt>
            <c:idx val="1"/>
            <c:bubble3D val="0"/>
            <c:spPr>
              <a:solidFill>
                <a:schemeClr val="bg1"/>
              </a:solidFill>
            </c:spPr>
          </c:dPt>
          <c:cat>
            <c:strRef>
              <c:f>Sheet1!$A$2:$A$4</c:f>
              <c:strCache>
                <c:ptCount val="1"/>
                <c:pt idx="0">
                  <c:v>Coding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1.0</c:v>
                </c:pt>
                <c:pt idx="1">
                  <c:v>99.0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Conservation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</c:spPr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bg1">
                  <a:lumMod val="95000"/>
                </a:schemeClr>
              </a:solidFill>
            </c:spPr>
          </c:dPt>
          <c:cat>
            <c:strRef>
              <c:f>Sheet1!$A$2:$A$4</c:f>
              <c:strCache>
                <c:ptCount val="3"/>
                <c:pt idx="0">
                  <c:v>Coding</c:v>
                </c:pt>
                <c:pt idx="1">
                  <c:v>Conserved</c:v>
                </c:pt>
                <c:pt idx="2">
                  <c:v>Other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1.0</c:v>
                </c:pt>
                <c:pt idx="1">
                  <c:v>8.0</c:v>
                </c:pt>
                <c:pt idx="2">
                  <c:v>91.0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repeats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1"/>
            <c:bubble3D val="0"/>
            <c:spPr>
              <a:solidFill>
                <a:schemeClr val="accent2"/>
              </a:solidFill>
            </c:spPr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chemeClr val="bg1"/>
              </a:solidFill>
            </c:spPr>
          </c:dPt>
          <c:cat>
            <c:strRef>
              <c:f>Sheet1!$A$2:$A$6</c:f>
              <c:strCache>
                <c:ptCount val="4"/>
                <c:pt idx="0">
                  <c:v>LINE-1</c:v>
                </c:pt>
                <c:pt idx="1">
                  <c:v>Alu</c:v>
                </c:pt>
                <c:pt idx="2">
                  <c:v>ERV</c:v>
                </c:pt>
                <c:pt idx="3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17.0</c:v>
                </c:pt>
                <c:pt idx="1">
                  <c:v>10.0</c:v>
                </c:pt>
                <c:pt idx="2">
                  <c:v>4.0</c:v>
                </c:pt>
                <c:pt idx="3">
                  <c:v>19.0</c:v>
                </c:pt>
                <c:pt idx="4">
                  <c:v>50.0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transcripts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</c:spPr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accent6"/>
              </a:solidFill>
            </c:spPr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Pt>
            <c:idx val="4"/>
            <c:bubble3D val="0"/>
            <c:spPr>
              <a:solidFill>
                <a:schemeClr val="bg1"/>
              </a:solidFill>
            </c:spPr>
          </c:dPt>
          <c:cat>
            <c:strRef>
              <c:f>Sheet1!$A$2:$A$7</c:f>
              <c:strCache>
                <c:ptCount val="5"/>
                <c:pt idx="0">
                  <c:v>coding exon</c:v>
                </c:pt>
                <c:pt idx="1">
                  <c:v>UTR</c:v>
                </c:pt>
                <c:pt idx="2">
                  <c:v>intron</c:v>
                </c:pt>
                <c:pt idx="3">
                  <c:v>encode</c:v>
                </c:pt>
                <c:pt idx="4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37.0</c:v>
                </c:pt>
                <c:pt idx="3">
                  <c:v>22.0</c:v>
                </c:pt>
                <c:pt idx="4">
                  <c:v>38.0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240B8-4D8D-754C-B6CB-7EE76CFBEC41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6D205-4F08-B446-BC67-48B9002ED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27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F4A28-C6DD-3942-AA04-E35850ECCE5C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E47-0066-8647-8D44-D9AF262E2F41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186B-5DFA-8E47-8DE4-B97FE13E1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448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E47-0066-8647-8D44-D9AF262E2F41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186B-5DFA-8E47-8DE4-B97FE13E1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7877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E47-0066-8647-8D44-D9AF262E2F41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186B-5DFA-8E47-8DE4-B97FE13E1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4133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E47-0066-8647-8D44-D9AF262E2F41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186B-5DFA-8E47-8DE4-B97FE13E1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649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E47-0066-8647-8D44-D9AF262E2F41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186B-5DFA-8E47-8DE4-B97FE13E1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7522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E47-0066-8647-8D44-D9AF262E2F41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186B-5DFA-8E47-8DE4-B97FE13E1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9759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E47-0066-8647-8D44-D9AF262E2F41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186B-5DFA-8E47-8DE4-B97FE13E1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328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E47-0066-8647-8D44-D9AF262E2F41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186B-5DFA-8E47-8DE4-B97FE13E1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8200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E47-0066-8647-8D44-D9AF262E2F41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186B-5DFA-8E47-8DE4-B97FE13E1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6312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E47-0066-8647-8D44-D9AF262E2F41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186B-5DFA-8E47-8DE4-B97FE13E1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550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E47-0066-8647-8D44-D9AF262E2F41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186B-5DFA-8E47-8DE4-B97FE13E1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28473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8FE47-0066-8647-8D44-D9AF262E2F41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6186B-5DFA-8E47-8DE4-B97FE13E1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8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jpg"/><Relationship Id="rId12" Type="http://schemas.openxmlformats.org/officeDocument/2006/relationships/image" Target="../media/image65.png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jp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mbly.jpg"/>
          <p:cNvPicPr>
            <a:picLocks noChangeAspect="1"/>
          </p:cNvPicPr>
          <p:nvPr/>
        </p:nvPicPr>
        <p:blipFill rotWithShape="1"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 t="3384" r="2564" b="3494"/>
          <a:stretch/>
        </p:blipFill>
        <p:spPr>
          <a:xfrm>
            <a:off x="0" y="-56588"/>
            <a:ext cx="9143999" cy="6970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6894" y="2340720"/>
            <a:ext cx="5480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Bembo Book MT Std"/>
                <a:cs typeface="Bembo Book MT Std"/>
              </a:rPr>
              <a:t>The language of DNA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64254185" y="3614578"/>
            <a:ext cx="731020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 smtClean="0">
                <a:latin typeface="Bembo Book MT Std"/>
                <a:cs typeface="Bembo Book MT Std"/>
              </a:rPr>
              <a:t>Sean Eddy</a:t>
            </a:r>
          </a:p>
          <a:p>
            <a:pPr algn="r"/>
            <a:r>
              <a:rPr lang="en-US" sz="3200" dirty="0" smtClean="0">
                <a:latin typeface="Bembo Book MT Std"/>
                <a:cs typeface="Bembo Book MT Std"/>
              </a:rPr>
              <a:t>HHMI / Harvard University</a:t>
            </a:r>
          </a:p>
          <a:p>
            <a:pPr algn="r"/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Bembo Book MT Std"/>
                <a:cs typeface="Bembo Book MT Std"/>
              </a:rPr>
              <a:t>eddylab.org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Bembo Book MT Std"/>
              <a:cs typeface="Bembo Book MT St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7304"/>
            <a:ext cx="2959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mbo Book MT Std"/>
                <a:cs typeface="Bembo Book MT Std"/>
              </a:rPr>
              <a:t>Cy </a:t>
            </a:r>
            <a:r>
              <a:rPr lang="en-US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embo Book MT Std"/>
                <a:cs typeface="Bembo Book MT Std"/>
              </a:rPr>
              <a:t>Twombly</a:t>
            </a: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mbo Book MT Std"/>
                <a:cs typeface="Bembo Book MT Std"/>
              </a:rPr>
              <a:t>, “Untitled (New York City)”, 1968. </a:t>
            </a:r>
            <a:endParaRPr lang="en-US" sz="1200" i="1" dirty="0">
              <a:solidFill>
                <a:schemeClr val="tx1">
                  <a:lumMod val="65000"/>
                  <a:lumOff val="35000"/>
                </a:schemeClr>
              </a:solidFill>
              <a:latin typeface="Bembo Book MT Std"/>
              <a:cs typeface="Bembo Book MT Std"/>
            </a:endParaRPr>
          </a:p>
        </p:txBody>
      </p:sp>
    </p:spTree>
    <p:extLst>
      <p:ext uri="{BB962C8B-B14F-4D97-AF65-F5344CB8AC3E}">
        <p14:creationId xmlns:p14="http://schemas.microsoft.com/office/powerpoint/2010/main" val="39366322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rick_helix2"/>
          <p:cNvPicPr>
            <a:picLocks noChangeAspect="1" noChangeArrowheads="1"/>
          </p:cNvPicPr>
          <p:nvPr/>
        </p:nvPicPr>
        <p:blipFill rotWithShape="1">
          <a:blip r:embed="rId2"/>
          <a:srcRect l="10764" t="3529" b="30588"/>
          <a:stretch/>
        </p:blipFill>
        <p:spPr bwMode="auto">
          <a:xfrm>
            <a:off x="81223" y="0"/>
            <a:ext cx="3108064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2400" y="3352800"/>
            <a:ext cx="13388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 dirty="0">
                <a:solidFill>
                  <a:srgbClr val="BFBFBF"/>
                </a:solidFill>
                <a:latin typeface="Bembo Book MT Std"/>
                <a:cs typeface="Bembo Book MT Std"/>
              </a:rPr>
              <a:t>Francis Crick (1953)</a:t>
            </a:r>
          </a:p>
        </p:txBody>
      </p:sp>
      <p:pic>
        <p:nvPicPr>
          <p:cNvPr id="4" name="Picture 6" descr="odile_helix"/>
          <p:cNvPicPr>
            <a:picLocks noChangeAspect="1" noChangeArrowheads="1"/>
          </p:cNvPicPr>
          <p:nvPr/>
        </p:nvPicPr>
        <p:blipFill>
          <a:blip r:embed="rId3"/>
          <a:srcRect b="7182"/>
          <a:stretch>
            <a:fillRect/>
          </a:stretch>
        </p:blipFill>
        <p:spPr bwMode="auto">
          <a:xfrm>
            <a:off x="7715250" y="1676400"/>
            <a:ext cx="14287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772400" y="6477000"/>
            <a:ext cx="12490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 dirty="0" err="1">
                <a:solidFill>
                  <a:srgbClr val="BFBFBF"/>
                </a:solidFill>
                <a:latin typeface="Bembo Book MT Std"/>
                <a:cs typeface="Bembo Book MT Std"/>
              </a:rPr>
              <a:t>Odile</a:t>
            </a:r>
            <a:r>
              <a:rPr lang="en-US" sz="1200" i="1" dirty="0">
                <a:solidFill>
                  <a:srgbClr val="BFBFBF"/>
                </a:solidFill>
                <a:latin typeface="Bembo Book MT Std"/>
                <a:cs typeface="Bembo Book MT Std"/>
              </a:rPr>
              <a:t> Crick (1953)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283992" y="152400"/>
            <a:ext cx="557075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Bembo Book MT Std"/>
                <a:cs typeface="Bembo Book MT Std"/>
              </a:rPr>
              <a:t>The genome is digital information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895600" y="1379882"/>
            <a:ext cx="4724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Bembo Book MT Std"/>
                <a:cs typeface="Bembo Book MT Std"/>
              </a:rPr>
              <a:t>1892: Friedrich </a:t>
            </a:r>
            <a:r>
              <a:rPr lang="en-US" sz="2800" dirty="0" err="1">
                <a:solidFill>
                  <a:srgbClr val="FFFFFF"/>
                </a:solidFill>
                <a:latin typeface="Bembo Book MT Std"/>
                <a:cs typeface="Bembo Book MT Std"/>
              </a:rPr>
              <a:t>Miescher</a:t>
            </a:r>
            <a:r>
              <a:rPr lang="en-US" sz="2800" dirty="0">
                <a:solidFill>
                  <a:srgbClr val="FFFFFF"/>
                </a:solidFill>
                <a:latin typeface="Bembo Book MT Std"/>
                <a:cs typeface="Bembo Book MT Std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says genetic </a:t>
            </a:r>
            <a:r>
              <a:rPr lang="en-US" sz="2800" dirty="0">
                <a:solidFill>
                  <a:srgbClr val="FFFFFF"/>
                </a:solidFill>
                <a:latin typeface="Bembo Book MT Std"/>
                <a:cs typeface="Bembo Book MT Std"/>
              </a:rPr>
              <a:t>information </a:t>
            </a:r>
            <a:r>
              <a:rPr lang="en-US" sz="28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might </a:t>
            </a:r>
            <a:r>
              <a:rPr lang="en-US" sz="2800" dirty="0">
                <a:solidFill>
                  <a:srgbClr val="FFFFFF"/>
                </a:solidFill>
                <a:latin typeface="Bembo Book MT Std"/>
                <a:cs typeface="Bembo Book MT Std"/>
              </a:rPr>
              <a:t>be encoded in a linear sequence of a few different chemical units...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505200" y="5808077"/>
            <a:ext cx="33393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solidFill>
                  <a:srgbClr val="FFFFFF"/>
                </a:solidFill>
                <a:latin typeface="Bembo Book MT Std"/>
                <a:cs typeface="Bembo Book MT Std"/>
              </a:rPr>
              <a:t>Friedrich </a:t>
            </a:r>
            <a:r>
              <a:rPr lang="en-US" sz="1400" i="1" dirty="0" err="1">
                <a:solidFill>
                  <a:srgbClr val="FFFFFF"/>
                </a:solidFill>
                <a:latin typeface="Bembo Book MT Std"/>
                <a:cs typeface="Bembo Book MT Std"/>
              </a:rPr>
              <a:t>Miescher</a:t>
            </a:r>
            <a:r>
              <a:rPr lang="en-US" sz="1400" i="1" dirty="0">
                <a:solidFill>
                  <a:srgbClr val="FFFFFF"/>
                </a:solidFill>
                <a:latin typeface="Bembo Book MT Std"/>
                <a:cs typeface="Bembo Book MT Std"/>
              </a:rPr>
              <a:t> to his uncle, private letter, 1892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1447800" y="4114800"/>
            <a:ext cx="5181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i="1" dirty="0">
                <a:solidFill>
                  <a:srgbClr val="FFFFFF"/>
                </a:solidFill>
                <a:latin typeface="Bembo Book MT Std"/>
                <a:cs typeface="Bembo Book MT Std"/>
              </a:rPr>
              <a:t>“...just as all the words and concepts in all languages can find expression in twenty-four to thirty letters of the alphabet.”</a:t>
            </a:r>
          </a:p>
        </p:txBody>
      </p:sp>
    </p:spTree>
    <p:extLst>
      <p:ext uri="{BB962C8B-B14F-4D97-AF65-F5344CB8AC3E}">
        <p14:creationId xmlns:p14="http://schemas.microsoft.com/office/powerpoint/2010/main" val="12421443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152400" y="381000"/>
            <a:ext cx="883920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E100"/>
                </a:solidFill>
                <a:latin typeface="Courier New" charset="0"/>
              </a:rPr>
              <a:t>GAGTTTTATCGCTTCCATGACGCAGAAGTTAACACTTTCGGATATTTCTGATGAGTCGAAAAATTATCTTGATAAAGCAGGAATTACTACTGCTTGTTTACGAATTAAATCGAAGTGGACTGCTGGCGGAAAATGAGAAAATTCGACCTATCCTTGCGCAGCTCGAGAAGCTCTTACTTTGCGACCTTTCGCCATCAACTAACGATTCTGTCAAAAACTGACGCGTTGGATGAGGAGAAGTGGCTTAATATGCTTGGCACGTTCGTCAAGGACTGGTTTAGATATGAGTCACATTTTGTTCATGGTAGAGATTCTCTTGTTGACATTTTAAAAGAGCGTGGATTACTATCTGAGTCCGATGCTGTTCAACCACTAATAGGTAAGAAATCATGAGTCAAGTTACTGAACAATCCGTACGTTTCCAGACCGCTTTGGCCTCTATTAAGCTCATTCAGGCTTCTGCCGTTTTGGATTTAACCGAAGATGATTTCGATTTTCTGACGAGTAACAAAGTTTGGATTGCTACTGACCGCTCTCGTGCTCGTCGCTGCGTTGAGGCTTGCGTTTATGGTACGCTGGACTTTGTGGGATACCCTCGCTTTCCTGCTCCTGTTGAGTTTATTGCTGCCGTCATTGCTTATTATGTTCATCCCGTCAACATTCAAACGGCCTGTCTCATCATGGAAGGCGCTGAATTTACGGAAAACATTATTAATGGCGTCGAGCGTCCGGTTAAAGCCGCTGAATTGTTCGCGTTTACCTTGCGTGTACGCGCAGGAAACACTGACGTTCTTACTGACGCAGAAGAAAACGTGCGTCAAAAATTACGTGCGGAAGGAGTGATGTAATGTCTAAAGGTAAAAAACGTTCTGGCGCTCGCCCTGGTCGTCCGCAGCCGTTGCGAGGTACTAAAGGCAAGCGTAAAGGCGCTCGTCTTTGGTATGTAGGTGGTCAACAATTTTAATTGCAGGGGCTTCGGCCCCTTACTTGAGGATAAATTATGTCTAATATTCAAACTGGCGCCGAGCGTATGCCGCATGACCTTTCCCATCTTGGCTTCCTTGCTGGTCAGATTGGTCGTCTTATTACCATTTCAACTACTCCGGTTATCGCTGGCGACTCCTTCGAGATGGACGCCGTTGGCGCTCTCCGTCTTTCTCCATTGCGTCGTGGCCTTGCTATTGACTCTACTGTAGACATTTTTACTTTTTATGTCCCTCATCGTCACGTTTATGGTGAACAGTGGATTAAGTTCATGAAGGATGGTGTTAATGCCACTCCTCTCCCGACTGTTAACACTACTGGTTATATTGACCATGCCGCTTTTCTTGGCACGATTAACCCTGATACCAATAAAATCCCTAAGCATTTGTTTCAGGGTTATTTGAATATCTATAACAACTATTTTAAAGCGCCGTGGATGCCTGACCGTACCGAGGCTAACCCTAATGAGCTTAATCAAGATGATGCTCGTTATGGTTTCCGTTGCTGCCATCTCAAAAACATTTGGACTGCTCCGCTTCCTCCTGAGACTGAGCTTTCTCGCCAAATGACGACTTCTACCACATCTATTGACATTATGGGTCTGCAAGCTGCTTATGCTAATTTGCATACTGACCAAGAACGTGATTACTTCATGCAGCGTTACCATGATGTTATTTCTTCATTTGGAGGTAAAACCTCTTATGACGCTGACAACCGTCCTTTACTTGTCATGCGCTCTAATCTCTGGGCATCTGGCTATGATGTTGATGGAACTGACCAAACGTCGTTAGGCCAGTTTTCTGGTCGTGTTCAACAGACCTATAAACATTCTGTGCCGCGTTTCTTTGTTCCTGAGCATGGCACTATGTTTACTCTTGCGCTTGTTCGTTTTCCGCCTACTGCGACTAAAGAGATTCAGTACCTTAACGCTAAAGGTGCTTTGACTTATACCGATATTGCTGGCGACCCTGTTTTGTATGGCAACTTGCCGCCGCGTGAAATTTCTATGAAGGATGTTTTCCGTTCTGGTGATTCGTCTAAGAAGTTTAAGATTGCTGAGGGTCAGTGGTATCGTTATGCGCCTTCGTATGTTTCTCCTGCTTATCACCTTCTTGAAGGCTTCCCATTCATTCAGGAACCGCCTTCTGGTGATTTGCAAGAACGCGTACTTATTCGCCACCATGATTATGACCAGTGTTTCCAGTCCGTTCAGTTGTTGCAGTGGAATAGTCAGGTTAAATTTAATGTGACCGTTTATCGCAATCTGCCGACCACTCGCGATTCAATCATGACTTCGTGATAAAAGATTGAGTGTGAGGTTATAACGCCGAAGCGGTAAAAATTTTAATTTTTGCCGCTGAGGGGTTGACCAAGCGAAGCGCGGTAGGTTTTCTGCTTAGGAGTTTAATCATGTTTCAGACTTTTATTTCTCGCCATAATTCAAACTTTTTTTCTGATAAGCTGGTTCTCACTTCTGTTACTCCAGCTTCTTCGGCACCTGTTTTACAGACACCTAAAGCTACATCGTCAACGTTATATTTTGATAGTTTGACGGTTAATGCTGGTAATGGTGGTTTTCTTCATTGCATTCAGATGGATACATCTGTCAACGCCGCTAATCAGGTTGTTTCTGTTGGTGCTGATATTGCTTTTGATGCCGACCCTAAATTTTTTGCCTGTTTGGTTCGCTTTGAGTCTTCTTCGGTTCCGACTACCCTCCCGACTGCCTATGATGTTTATCCTTTGAATGGTCGCCATGATGGTGGTTATTATACCGTCAAGGACTGTGTGACTATTGACGTCCTTCCCCGTACGCCGGGCAATAACGTTTATGTTGGTTTCATGGTTTGGTCTAACTTTACCGCTACTAAATGCCGCGGATTGGTTTCGCTGAATCAGGTTATTAAAGAGATTATTTGTCTCCAGCCACTTAAGTGAGGTGATTTATGTTTGGTGCTATTGCTGGCGGTATTGCTTCTGCTCTTGCTGGTGGCGCCATGTCTAAATTGTTTGGAGGCGGTCAAAAAGCCGCCTCCGGTGGCATTCAAGGTGATGTGCTTGCTACCGATAACAATACTGTAGGCATGGGTGATGCTGGTATTAAATCTGCCATTCAAGGCTCTAATGTTCCTAACCCTGATGAGGCCGCCCCTAGTTTTGTTTCTGGTGCTATGGCTAAAGCTGGTAAAGGACTTCTTGAAGGTACGTTGCAGGCTGGCACTTCTGCCGTTTCTGATAAGTTGCTTGATTTGGTTGGACTTGGTGGCAAGTCTGCCGCTGATAAAGGAAAGGATACTCGTGATTATCTTGCTGCTGCATTTCCTGAGCTTAATGCTTGGGAGCGTGCTGGTGCTGATGCTTCCTCTGCTGGTATGGTTGACGCCGGATTTGAGAATCAAAAAGAGCTTACTAAAATGCAACTGGACAATCAGAAAGAGATTGCCGAGATGCAAAATGAGACTCAAAAAGAGATTGCTGGCATTCAGTCGGCGACTTCACGCCAGAATACGAAAGACCAGGTATATGCACAAAATGAGATGCTTGCTTATCAACAGAAGGAGTCTACTGCTCGCGTTGCGTCTATTATGGAAAACACCAATCTTTCCAAGCAACAGCAGGTTTCCGAGATTATGCGCCAAATGCTTACTCAAGCTCAAACGGCTGGTCAGTATTTTACCAATGACCAAATCAAAGAAATGACTCGCAAGGTTAGTGCTGAGGTTGACTTAGTTCATCAGCAAACGCAGAATCAGCGGTATGGCTCTTCTCATATTGGCGCTACTGCAAAGGATATTTCTAATGTCGTCACTGATGCTGCTTCTGGTGTGGTTGATATTTTTCATGGTATTGATAAAGCTGTTGCCGATACTTGGAACAATTTCTGGAAAGACGGTAAAGCTGATGGTATTGGCTCTAATTTGTCTAGGAAATAACCGTCAGGATTGACACCCTCCCAATTGTATGTTTTCATGCCTCCAAATCTTGGAGGCTTTTTTATGGTTCGTTCTTATTACCCTTCTGAATGTCACGCTGATTATTTTGACTTTGAGCGTATCGAGGCTCTTAAACCTGCTATTGAGGCTTGTGGCATTTCTACTCTTTCTCAATCCCCAATGCTTGGCTTCCATAAGCAGATGGATAACCGCATCAAGCTCTTGGAAGAGATTCTGTCTTTTCGTATGCAGGGCGTTGAGTTCGATAATGGTGATATGTATGTTGACGGCCATAAGGCTGCTTCTGACGTTCGTGATGAGTTTGTATCTGTTACTGAGAAGTTAATGGATGAATTGGCACAATGCTACAATGTGCTCCCCCAACTTGATATTAATAACACTATAGACCACCGCCCCGAAGGGGACGAAAAATGGTTTTTAGAGAACGAGAAGACGGTTACGCAGTTTTGCCGCAAGCTGGCTGCTGAACGCCCTCTTAAGGATATTCGCGATGAGTATAATTACCCCAAAAAGAAAGGTATTAAGGATGAGTGTTCAAGATTGCTGGAGGCCTCCACTATGAAATCGCGTAGAGGCTTTGCTATTCAGCGTTTGATGAATGCAATGCGACAGGCTCATGCTGATGGTTGGTTTATCGTTTTTGACACTCTCACGTTGGCTGACGACCGATTAGAGGCGTTTTATGATAATCCCAATGCTTTGCGTGACTATTTTCGTGATATTGGTCGTATGGTTCTTGCTGCCGAGGGTCGCAAGGCTAATGATTCACACGCCGACTGCTATCAGTATTTTTGTGTGCCTGAGTATGGTACAGCTAATGGCCGTCTTCATTTCCATGCGGTGCACTTTATGCGGACACTTCCTACAGGTAGCGTTGACCCTAATTTTGGTCGTCGGGTACGCAATCGCCGCCAGTTAAATAGCTTGCAAAATACGTGGCCTTATGGTTACAGTATGCCCATCGCAGTTCGCTACACGCAGGACGCTTTTTCACGTTCTGGTTGGTTGTGGCCTGTTGATGCTAAAGGTGAGCCGCTTAAAGCTACCAGTTATATGGCTGTTGGTTTCTATGTGGCTAAATACGTTAACAAAAAGTCAGATATGGACCTTGCTGCTAAAGGTCTAGGAGCTAAAGAATGGAACAACTCACTAAAAACCAAGCTGTCGCTACTTCCCAAGAAGCTGTTCAGAATCAGAATGAGCCGCAACTTCGGGATGAAAATGCTCACAATGACAAATCTGTCCACGGAGTGCTTAATCCAACTTACCAAGCTGGGTTACGACGCGACGCCGTTCAACCAGATATTGAAGCAGAACGCAAAAAGAGAGATGAGATTGAGGCTGGGAAAAGTTACTGTAGCCGACGTTTTGGCGGCGCAACCTGTGACGACAAATCTGCTCAAATTTATGCGCGCTTCGATAAAAATGATTGGCGTATCCAACCTGCA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113052" y="6334780"/>
            <a:ext cx="30309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Bembo Book MT Std"/>
                <a:cs typeface="Bembo Book MT Std"/>
              </a:rPr>
              <a:t>bacterial virus </a:t>
            </a:r>
            <a:r>
              <a:rPr lang="en-US" sz="1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phiX174 (5386 bases)</a:t>
            </a:r>
          </a:p>
          <a:p>
            <a:r>
              <a:rPr lang="en-US" sz="1400" dirty="0">
                <a:solidFill>
                  <a:srgbClr val="FFFFFF"/>
                </a:solidFill>
                <a:latin typeface="Bembo Book MT Std"/>
                <a:cs typeface="Bembo Book MT Std"/>
              </a:rPr>
              <a:t>Fred Sanger, Alan </a:t>
            </a:r>
            <a:r>
              <a:rPr lang="en-US" sz="1400" dirty="0" err="1">
                <a:solidFill>
                  <a:srgbClr val="FFFFFF"/>
                </a:solidFill>
                <a:latin typeface="Bembo Book MT Std"/>
                <a:cs typeface="Bembo Book MT Std"/>
              </a:rPr>
              <a:t>Coulson</a:t>
            </a:r>
            <a:r>
              <a:rPr lang="en-US" sz="1400" dirty="0">
                <a:solidFill>
                  <a:srgbClr val="FFFFFF"/>
                </a:solidFill>
                <a:latin typeface="Bembo Book MT Std"/>
                <a:cs typeface="Bembo Book MT Std"/>
              </a:rPr>
              <a:t>, et al. (1978)</a:t>
            </a:r>
          </a:p>
        </p:txBody>
      </p:sp>
    </p:spTree>
    <p:extLst>
      <p:ext uri="{BB962C8B-B14F-4D97-AF65-F5344CB8AC3E}">
        <p14:creationId xmlns:p14="http://schemas.microsoft.com/office/powerpoint/2010/main" val="34238304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52400" y="381000"/>
            <a:ext cx="8839200" cy="604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E100"/>
                </a:solidFill>
                <a:latin typeface="Courier New" charset="0"/>
              </a:rPr>
              <a:t>GAGTTTTATCGCTTCCATGACGCAGAAGTTAACACTTTCGGATATTTCTGATGAGTCGAAAAATTATCTTGATAAAGCAGGAATTACTACTGCTTGTTTACGAATTAAATCGAAGTGGACTGCTGGCGGAAAATGAGAAAATTCGACCTATCCTTGCGCAGCTCGAGAAGCTCTTACTTTGCGACCTTTCGCCATCAACTAACGATTCTGTCAAAAACTGACGCGTTGGATGAGGAGAAGTGGCTTAATATGCTTGGCACGTTCGTCAAGGACTGGTTTAGATATGAGTCACATTTTGTTCATGGTAGAGATTCTCTTGTTGACATTTTAAAAGAGCGTGGATTACTATCTGAGTCCGATGCTGTTCAACCACTAATAGGTAAGAAATCATGAGTCAAGTTACTGAACAATCCGTACGTTTCCAGACCGCTTTGGCCTCTATTAAGCTCATTCAGGCTTCTGCCGTTTTGGATTTAACCGAAGATGATTTCGATTTTCTGACGAGTAACAAAGTTTGGATTGCTACTGACCGCTCTCGTGCTCGTCGCTGCGTTGAGGCTTGCGTTTATGGTACGCTGGACTTTGTGGGATACCCTCGCTTTCCTGCTCCTGTTGAGTTTATTGCTGCCGTCATTGCTTATTATGTTCATCCCGTCAACATTCAAACGGCCTGTCTCATCATGGAAGGCGCTGAATTTACGGAAAACATTATTAATGGCGTCGAGCGTCCGGTTAAAGCCGCTGAATTGTTCGCGTTTACCTTGCGTGTACGCGCAGGAAACACTGACGTTCTTACTGACGCAGAAGAAAACGTGCGTCAAAAATTACGTGCGGAAGGAGTGATGTAATGTCTAAAGGTAAAAAACGTTCTGGCGCTCGCCCTGGTCGTCCGCAGCCGTTGCGAGGTACTAAAGGCAAGCGTAAAGGCGCTCGTCTTTGGTATGTAGGTGGTCAACAATTTTAATTGCAGGGGCTTCGGCCCCTTACTTGAGGATAAATT</a:t>
            </a:r>
            <a:r>
              <a:rPr lang="en-US" sz="900" b="1" dirty="0">
                <a:solidFill>
                  <a:srgbClr val="FF6600"/>
                </a:solidFill>
                <a:latin typeface="Courier New" charset="0"/>
              </a:rPr>
              <a:t>ATG</a:t>
            </a:r>
            <a:r>
              <a:rPr lang="en-US" sz="900" b="1" dirty="0">
                <a:solidFill>
                  <a:srgbClr val="00FF00"/>
                </a:solidFill>
                <a:latin typeface="Courier New" charset="0"/>
              </a:rPr>
              <a:t>TCTAATATTCAAACTGGCGCCGAGCGTATGCCGCATGACCTTTCCCATCTTGGCTTCCTTGCTGGTCAGATTGGTCGTCTTATTACCATTTCAACTACTCCGGTTATCGCTGGCGACTCCTTCGAGATGGACGCCGTTGGCGCTCTCCGTCTTTCTCCATTGCGTCGTGGCCTTGCTATTGACTCTACTGTAGACATTTTTACTTTTTATGTCCCTCATCGTCACGTTTATGGTGAACAGTGGATTAAGTTCATGAAGGATGGTGTTAATGCCACTCCTCTCCCGACTGTTAACACTACTGGTTATATTGACCATGCCGCTTTTCTTGGCACGATTAACCCTGATACCAATAAAATCCCTAAGCATTTGTTTCAGGGTTATTTGAATATCTATAACAACTATTTTAAAGCGCCGTGGATGCCTGACCGTACCGAGGCTAACCCTAATGAGCTTAATCAAGATGATGCTCGTTATGGTTTCCGTTGCTGCCATCTCAAAAACATTTGGACTGCTCCGCTTCCTCCTGAGACTGAGCTTTCTCGCCAAATGACGACTTCTACCACATCTATTGACATTATGGGTCTGCAAGCTGCTTATGCTAATTTGCATACTGACCAAGAACGTGATTACTTCATGCAGCGTTACCATGATGTTATTTCTTCATTTGGAGGTAAAACCTCTTATGACGCTGACAACCGTCCTTTACTTGTCATGCGCTCTAATCTCTGGGCATCTGGCTATGATGTTGATGGAACTGACCAAACGTCGTTAGGCCAGTTTTCTGGTCGTGTTCAACAGACCTATAAACATTCTGTGCCGCGTTTCTTTGTTCCTGAGCATGGCACTATGTTTACTCTTGCGCTTGTTCGTTTTCCGCCTACTGCGACTAAAGAGATTCAGTACCTTAACGCTAAAGGTGCTTTGACTTATACCGATATTGCTGGCGACCCTGTTTTGTATGGCAACTTGCCGCCGCGTGAAATTTCTATGAAGGATGTTTTCCGTTCTGGTGATTCGTCTAAGAAGTTTAAGATTGCTGAGGGTCAGTGGTATCGTTATGCGCCTTCGTATGTTTCTCCTGCTTATCACCTTCTTGAAGGCTTCCCATTCATTCAGGAACCGCCTTCTGGTGATTTGCAAGAACGCGTACTTATTCGCCACCATGATTATGACCAGTGTTTCCAGTCCGTTCAGTTGTTGCAGTGGAATAGTCAGGTTAAATTTAATGTGACCGTTTATCGCAATCTGCCGACCACTCGCGATTCAATCATGACTTCG</a:t>
            </a:r>
            <a:r>
              <a:rPr lang="en-US" sz="900" b="1" dirty="0">
                <a:solidFill>
                  <a:srgbClr val="E9241F"/>
                </a:solidFill>
                <a:latin typeface="Courier New" charset="0"/>
              </a:rPr>
              <a:t>TGA</a:t>
            </a:r>
            <a:r>
              <a:rPr lang="en-US" sz="900" dirty="0">
                <a:solidFill>
                  <a:srgbClr val="00E100"/>
                </a:solidFill>
                <a:latin typeface="Courier New" charset="0"/>
              </a:rPr>
              <a:t>TAAAAGATTGAGTGTGAGGTTATAACGCCGAAGCGGTAAAAATTTTAATTTTTGCCGCTGAGGGGTTGACCAAGCGAAGCGCGGTAGGTTTTCTGCTTAGGAGTTTAATCATGTTTCAGACTTTTATTTCTCGCCATAATTCAAACTTTTTTTCTGATAAGCTGGTTCTCACTTCTGTTACTCCAGCTTCTTCGGCACCTGTTTTACAGACACCTAAAGCTACATCGTCAACGTTATATTTTGATAGTTTGACGGTTAATGCTGGTAATGGTGGTTTTCTTCATTGCATTCAGATGGATACATCTGTCAACGCCGCTAATCAGGTTGTTTCTGTTGGTGCTGATATTGCTTTTGATGCCGACCCTAAATTTTTTGCCTGTTTGGTTCGCTTTGAGTCTTCTTCGGTTCCGACTACCCTCCCGACTGCCTATGATGTTTATCCTTTGAATGGTCGCCATGATGGTGGTTATTATACCGTCAAGGACTGTGTGACTATTGACGTCCTTCCCCGTACGCCGGGCAATAACGTTTATGTTGGTTTCATGGTTTGGTCTAACTTTACCGCTACTAAATGCCGCGGATTGGTTTCGCTGAATCAGGTTATTAAAGAGATTATTTGTCTCCAGCCACTTAAGTGAGGTGATTTATGTTTGGTGCTATTGCTGGCGGTATTGCTTCTGCTCTTGCTGGTGGCGCCATGTCTAAATTGTTTGGAGGCGGTCAAAAAGCCGCCTCCGGTGGCATTCAAGGTGATGTGCTTGCTACCGATAACAATACTGTAGGCATGGGTGATGCTGGTATTAAATCTGCCATTCAAGGCTCTAATGTTCCTAACCCTGATGAGGCCGCCCCTAGTTTTGTTTCTGGTGCTATGGCTAAAGCTGGTAAAGGACTTCTTGAAGGTACGTTGCAGGCTGGCACTTCTGCCGTTTCTGATAAGTTGCTTGATTTGGTTGGACTTGGTGGCAAGTCTGCCGCTGATAAAGGAAAGGATACTCGTGATTATCTTGCTGCTGCATTTCCTGAGCTTAATGCTTGGGAGCGTGCTGGTGCTGATGCTTCCTCTGCTGGTATGGTTGACGCCGGATTTGAGAATCAAAAAGAGCTTACTAAAATGCAACTGGACAATCAGAAAGAGATTGCCGAGATGCAAAATGAGACTCAAAAAGAGATTGCTGGCATTCAGTCGGCGACTTCACGCCAGAATACGAAAGACCAGGTATATGCACAAAATGAGATGCTTGCTTATCAACAGAAGGAGTCTACTGCTCGCGTTGCGTCTATTATGGAAAACACCAATCTTTCCAAGCAACAGCAGGTTTCCGAGATTATGCGCCAAATGCTTACTCAAGCTCAAACGGCTGGTCAGTATTTTACCAATGACCAAATCAAAGAAATGACTCGCAAGGTTAGTGCTGAGGTTGACTTAGTTCATCAGCAAACGCAGAATCAGCGGTATGGCTCTTCTCATATTGGCGCTACTGCAAAGGATATTTCTAATGTCGTCACTGATGCTGCTTCTGGTGTGGTTGATATTTTTCATGGTATTGATAAAGCTGTTGCCGATACTTGGAACAATTTCTGGAAAGACGGTAAAGCTGATGGTATTGGCTCTAATTTGTCTAGGAAATAACCGTCAGGATTGACACCCTCCCAATTGTATGTTTTCATGCCTCCAAATCTTGGAGGCTTTTTTATGGTTCGTTCTTATTACCCTTCTGAATGTCACGCTGATTATTTTGACTTTGAGCGTATCGAGGCTCTTAAACCTGCTATTGAGGCTTGTGGCATTTCTACTCTTTCTCAATCCCCAATGCTTGGCTTCCATAAGCAGATGGATAACCGCATCAAGCTCTTGGAAGAGATTCTGTCTTTTCGTATGCAGGGCGTTGAGTTCGATAATGGTGATATGTATGTTGACGGCCATAAGGCTGCTTCTGACGTTCGTGATGAGTTTGTATCTGTTACTGAGAAGTTAATGGATGAATTGGCACAATGCTACAATGTGCTCCCCCAACTTGATATTAATAACACTATAGACCACCGCCCCGAAGGGGACGAAAAATGGTTTTTAGAGAACGAGAAGACGGTTACGCAGTTTTGCCGCAAGCTGGCTGCTGAACGCCCTCTTAAGGATATTCGCGATGAGTATAATTACCCCAAAAAGAAAGGTATTAAGGATGAGTGTTCAAGATTGCTGGAGGCCTCCACTATGAAATCGCGTAGAGGCTTTGCTATTCAGCGTTTGATGAATGCAATGCGACAGGCTCATGCTGATGGTTGGTTTATCGTTTTTGACACTCTCACGTTGGCTGACGACCGATTAGAGGCGTTTTATGATAATCCCAATGCTTTGCGTGACTATTTTCGTGATATTGGTCGTATGGTTCTTGCTGCCGAGGGTCGCAAGGCTAATGATTCACACGCCGACTGCTATCAGTATTTTTGTGTGCCTGAGTATGGTACAGCTAATGGCCGTCTTCATTTCCATGCGGTGCACTTTATGCGGACACTTCCTACAGGTAGCGTTGACCCTAATTTTGGTCGTCGGGTACGCAATCGCCGCCAGTTAAATAGCTTGCAAAATACGTGGCCTTATGGTTACAGTATGCCCATCGCAGTTCGCTACACGCAGGACGCTTTTTCACGTTCTGGTTGGTTGTGGCCTGTTGATGCTAAAGGTGAGCCGCTTAAAGCTACCAGTTATATGGCTGTTGGTTTCTATGTGGCTAAATACGTTAACAAAAAGTCAGATATGGACCTTGCTGCTAAAGGTCTAGGAGCTAAAGAATGGAACAACTCACTAAAAACCAAGCTGTCGCTACTTCCCAAGAAGCTGTTCAGAATCAGAATGAGCCGCAACTTCGGGATGAAAATGCTCACAATGACAAATCTGTCCACGGAGTGCTTAATCCAACTTACCAAGCTGGGTTACGACGCGACGCCGTTCAACCAGATATTGAAGCAGAACGCAAAAAGAGAGATGAGATTGAGGCTGGGAAAAGTTACTGTAGCCGACGTTTTGGCGGCGCAACCTGTGACGACAAATCTGCTCAAATTTATGCGCGCTTCGATAAAAATGATTGGCGTATCCAACCTGCA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113052" y="6334780"/>
            <a:ext cx="30309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Bembo Book MT Std"/>
                <a:cs typeface="Bembo Book MT Std"/>
              </a:rPr>
              <a:t>bacterial virus </a:t>
            </a:r>
            <a:r>
              <a:rPr lang="en-US" sz="1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phiX174 (5386 bases)</a:t>
            </a:r>
          </a:p>
          <a:p>
            <a:r>
              <a:rPr lang="en-US" sz="1400" dirty="0">
                <a:solidFill>
                  <a:srgbClr val="FFFFFF"/>
                </a:solidFill>
                <a:latin typeface="Bembo Book MT Std"/>
                <a:cs typeface="Bembo Book MT Std"/>
              </a:rPr>
              <a:t>Fred Sanger, Alan </a:t>
            </a:r>
            <a:r>
              <a:rPr lang="en-US" sz="1400" dirty="0" err="1">
                <a:solidFill>
                  <a:srgbClr val="FFFFFF"/>
                </a:solidFill>
                <a:latin typeface="Bembo Book MT Std"/>
                <a:cs typeface="Bembo Book MT Std"/>
              </a:rPr>
              <a:t>Coulson</a:t>
            </a:r>
            <a:r>
              <a:rPr lang="en-US" sz="1400" dirty="0">
                <a:solidFill>
                  <a:srgbClr val="FFFFFF"/>
                </a:solidFill>
                <a:latin typeface="Bembo Book MT Std"/>
                <a:cs typeface="Bembo Book MT Std"/>
              </a:rPr>
              <a:t>, et al. (1978)</a:t>
            </a:r>
          </a:p>
        </p:txBody>
      </p:sp>
    </p:spTree>
    <p:extLst>
      <p:ext uri="{BB962C8B-B14F-4D97-AF65-F5344CB8AC3E}">
        <p14:creationId xmlns:p14="http://schemas.microsoft.com/office/powerpoint/2010/main" val="642280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" y="381000"/>
            <a:ext cx="8839200" cy="604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900" b="1" dirty="0">
                <a:solidFill>
                  <a:srgbClr val="00FF00"/>
                </a:solidFill>
                <a:latin typeface="Courier New" charset="0"/>
              </a:rPr>
              <a:t>GAGTTTTATCGCTTCCATGACGCAGAAGTTAACACTTTCGGATATTTCTGATGAGTCGAAAAATTATCTTGATAAAGCAGGAATTACTACTGCTTGTTTACGAATTAAATCGAAGTGGACTGCTGGCGGAAAA</a:t>
            </a:r>
            <a:r>
              <a:rPr lang="en-US" sz="900" b="1" dirty="0">
                <a:solidFill>
                  <a:srgbClr val="E9241F"/>
                </a:solidFill>
                <a:latin typeface="Courier New" charset="0"/>
              </a:rPr>
              <a:t>TGA</a:t>
            </a:r>
            <a:r>
              <a:rPr lang="en-US" sz="900" dirty="0">
                <a:solidFill>
                  <a:srgbClr val="00E100"/>
                </a:solidFill>
                <a:latin typeface="Courier New" charset="0"/>
              </a:rPr>
              <a:t>GAAAATTCGACCTATCCTTGCGCAGCTCGAGAAGCTCTTACTTTGCGACCTTTCGCCATCAACTAACGATTCTGTCAAAAACTGACGCGTTGGATGAGGAGAAGTGGCTTAATATGCTTGGCACGTTCGTCAAGGACTGGTTTAGATATGAGTCACATTTTGTTCATGGTAGAGATTCTCTTGTTGACATTTTAAAAGAGCGTGGATTACTATCTGAGTCCGATGCTGTTCAACCACTAATAGGTAAGAAATC</a:t>
            </a:r>
            <a:r>
              <a:rPr lang="en-US" sz="900" b="1" dirty="0">
                <a:solidFill>
                  <a:srgbClr val="F79646"/>
                </a:solidFill>
                <a:latin typeface="Courier New" charset="0"/>
              </a:rPr>
              <a:t>ATG</a:t>
            </a:r>
            <a:r>
              <a:rPr lang="en-US" sz="900" b="1" dirty="0">
                <a:solidFill>
                  <a:srgbClr val="00FF00"/>
                </a:solidFill>
                <a:latin typeface="Courier New" charset="0"/>
              </a:rPr>
              <a:t>AGTCAAGTTACTGAACAATCCGTACGTTTCCAGACCGCTTTGGCCTCTATTAAGCTCATTCAGGCTTCTGCCGTTTTGGATTTAACCGAAGATGATTTCGATTTTCTGACGAGTAACAAAGTTTGGATTGCTACTGACCGCTCTCGTGCTCGTCGCTGCGTTGAGGCTTGCGTTTATGGTACGCTGGACTTTGTGGGATACCCTCGCTTTCCTGCTCCTGTTGAGTTTATTGCTGCCGTCATTGCTTATTATGTTCATCCCGTCAACATTCAAACGGCCTGTCTCATCATGGAAGGCGCTGAATTTACGGAAAACATTATTAATGGCGTCGAGCGTCCGGTTAAAGCCGCTGAATTGTTCGCGTTTACCTTGCGTGTACGCGCAGGAAACACTGACGTTCTTACTGACGCAGAAGAAAACGTGCGTCAAAAATTACGTGCGGAAGGAGTGATG</a:t>
            </a:r>
            <a:r>
              <a:rPr lang="en-US" sz="900" b="1" dirty="0">
                <a:solidFill>
                  <a:srgbClr val="E9241F"/>
                </a:solidFill>
                <a:latin typeface="Courier New" charset="0"/>
              </a:rPr>
              <a:t>TAA</a:t>
            </a:r>
            <a:r>
              <a:rPr lang="en-US" sz="900" dirty="0">
                <a:solidFill>
                  <a:srgbClr val="00E100"/>
                </a:solidFill>
                <a:latin typeface="Courier New" charset="0"/>
              </a:rPr>
              <a:t>TGTCTAAAGGTAAAAAACGTTCTGGCGCTCGCCCTGGTCGTCCGCAGCCGTTGCGAGGTACTAAAGGCAAGCGTAAAGGCGCTCGTCTTTGGTATGTAGGTGGTCAACAATTTTAATTGCAGGGGCTTCGGCCCCTTACTTGAGGATAAATT</a:t>
            </a:r>
            <a:r>
              <a:rPr lang="en-US" sz="900" b="1" dirty="0">
                <a:solidFill>
                  <a:srgbClr val="F79646"/>
                </a:solidFill>
                <a:latin typeface="Courier New" charset="0"/>
              </a:rPr>
              <a:t>ATG</a:t>
            </a:r>
            <a:r>
              <a:rPr lang="en-US" sz="900" b="1" dirty="0">
                <a:solidFill>
                  <a:srgbClr val="00FF00"/>
                </a:solidFill>
                <a:latin typeface="Courier New" charset="0"/>
              </a:rPr>
              <a:t>TCTAATATTCAAACTGGCGCCGAGCGTATGCCGCATGACCTTTCCCATCTTGGCTTCCTTGCTGGTCAGATTGGTCGTCTTATTACCATTTCAACTACTCCGGTTATCGCTGGCGACTCCTTCGAGATGGACGCCGTTGGCGCTCTCCGTCTTTCTCCATTGCGTCGTGGCCTTGCTATTGACTCTACTGTAGACATTTTTACTTTTTATGTCCCTCATCGTCACGTTTATGGTGAACAGTGGATTAAGTTCATGAAGGATGGTGTTAATGCCACTCCTCTCCCGACTGTTAACACTACTGGTTATATTGACCATGCCGCTTTTCTTGGCACGATTAACCCTGATACCAATAAAATCCCTAAGCATTTGTTTCAGGGTTATTTGAATATCTATAACAACTATTTTAAAGCGCCGTGGATGCCTGACCGTACCGAGGCTAACCCTAATGAGCTTAATCAAGATGATGCTCGTTATGGTTTCCGTTGCTGCCATCTCAAAAACATTTGGACTGCTCCGCTTCCTCCTGAGACTGAGCTTTCTCGCCAAATGACGACTTCTACCACATCTATTGACATTATGGGTCTGCAAGCTGCTTATGCTAATTTGCATACTGACCAAGAACGTGATTACTTCATGCAGCGTTACCATGATGTTATTTCTTCATTTGGAGGTAAAACCTCTTATGACGCTGACAACCGTCCTTTACTTGTCATGCGCTCTAATCTCTGGGCATCTGGCTATGATGTTGATGGAACTGACCAAACGTCGTTAGGCCAGTTTTCTGGTCGTGTTCAACAGACCTATAAACATTCTGTGCCGCGTTTCTTTGTTCCTGAGCATGGCACTATGTTTACTCTTGCGCTTGTTCGTTTTCCGCCTACTGCGACTAAAGAGATTCAGTACCTTAACGCTAAAGGTGCTTTGACTTATACCGATATTGCTGGCGACCCTGTTTTGTATGGCAACTTGCCGCCGCGTGAAATTTCTATGAAGGATGTTTTCCGTTCTGGTGATTCGTCTAAGAAGTTTAAGATTGCTGAGGGTCAGTGGTATCGTTATGCGCCTTCGTATGTTTCTCCTGCTTATCACCTTCTTGAAGGCTTCCCATTCATTCAGGAACCGCCTTCTGGTGATTTGCAAGAACGCGTACTTATTCGCCACCATGATTATGACCAGTGTTTCCAGTCCGTTCAGTTGTTGCAGTGGAATAGTCAGGTTAAATTTAATGTGACCGTTTATCGCAATCTGCCGACCACTCGCGATTCAATCATGACTTCG</a:t>
            </a:r>
            <a:r>
              <a:rPr lang="en-US" sz="900" b="1" dirty="0">
                <a:solidFill>
                  <a:srgbClr val="E9241F"/>
                </a:solidFill>
                <a:latin typeface="Courier New" charset="0"/>
              </a:rPr>
              <a:t>TGA</a:t>
            </a:r>
            <a:r>
              <a:rPr lang="en-US" sz="900" dirty="0">
                <a:solidFill>
                  <a:srgbClr val="00E100"/>
                </a:solidFill>
                <a:latin typeface="Courier New" charset="0"/>
              </a:rPr>
              <a:t>TAAAAGATTGAGTGTGAGGTTATAACGCCGAAGCGGTAAAAATTTTAATTTTTGCCGCTGAGGGGTTGACCAAGCGAAGCGCGGTAGGTTTTCTGCTTAGGAGTTTAATC</a:t>
            </a:r>
            <a:r>
              <a:rPr lang="en-US" sz="900" b="1" dirty="0">
                <a:solidFill>
                  <a:srgbClr val="F79646"/>
                </a:solidFill>
                <a:latin typeface="Courier New" charset="0"/>
              </a:rPr>
              <a:t>ATG</a:t>
            </a:r>
            <a:r>
              <a:rPr lang="en-US" sz="900" b="1" dirty="0">
                <a:solidFill>
                  <a:srgbClr val="00FF00"/>
                </a:solidFill>
                <a:latin typeface="Courier New" charset="0"/>
              </a:rPr>
              <a:t>TTTCAGACTTTTATTTCTCGCCATAATTCAAACTTTTTTTCTGATAAGCTGGTTCTCACTTCTGTTACTCCAGCTTCTTCGGCACCTGTTTTACAGACACCTAAAGCTACATCGTCAACGTTATATTTTGATAGTTTGACGGTTAATGCTGGTAATGGTGGTTTTCTTCATTGCATTCAGATGGATACATCTGTCAACGCCGCTAATCAGGTTGTTTCTGTTGGTGCTGATATTGCTTTTGATGCCGACCCTAAATTTTTTGCCTGTTTGGTTCGCTTTGAGTCTTCTTCGGTTCCGACTACCCTCCCGACTGCCTATGATGTTTATCCTTTGAATGGTCGCCATGATGGTGGTTATTATACCGTCAAGGACTGTGTGACTATTGACGTCCTTCCCCGTACGCCGGGCAATAACGTTTATGTTGGTTTCATGGTTTGGTCTAACTTTACCGCTACTAAATGCCGCGGATTGGTTTCGCTGAATCAGGTTATTAAAGAGATTATTTGTCTCCAGCCACTTAAG</a:t>
            </a:r>
            <a:r>
              <a:rPr lang="en-US" sz="900" b="1" dirty="0">
                <a:solidFill>
                  <a:srgbClr val="E9241F"/>
                </a:solidFill>
                <a:latin typeface="Courier New" charset="0"/>
              </a:rPr>
              <a:t>TGA</a:t>
            </a:r>
            <a:r>
              <a:rPr lang="en-US" sz="900" dirty="0">
                <a:solidFill>
                  <a:srgbClr val="00E100"/>
                </a:solidFill>
                <a:latin typeface="Courier New" charset="0"/>
              </a:rPr>
              <a:t>GGTGATTT</a:t>
            </a:r>
            <a:r>
              <a:rPr lang="en-US" sz="900" b="1" dirty="0">
                <a:solidFill>
                  <a:srgbClr val="F79646"/>
                </a:solidFill>
                <a:latin typeface="Courier New" charset="0"/>
              </a:rPr>
              <a:t>ATG</a:t>
            </a:r>
            <a:r>
              <a:rPr lang="en-US" sz="900" b="1" dirty="0">
                <a:solidFill>
                  <a:srgbClr val="00FF00"/>
                </a:solidFill>
                <a:latin typeface="Courier New" charset="0"/>
              </a:rPr>
              <a:t>TTTGGTGCTATTGCTGGCGGTATTGCTTCTGCTCTTGCTGGTGGCGCCATGTCTAAATTGTTTGGAGGCGGTCAAAAAGCCGCCTCCGGTGGCATTCAAGGTGATGTGCTTGCTACCGATAACAATACTGTAGGCATGGGTGATGCTGGTATTAAATCTGCCATTCAAGGCTCTAATGTTCCTAACCCTGATGAGGCCGCCCCTAGTTTTGTTTCTGGTGCTATGGCTAAAGCTGGTAAAGGACTTCTTGAAGGTACGTTGCAGGCTGGCACTTCTGCCGTTTCTGATAAGTTGCTTGATTTGGTTGGACTTGGTGGCAAGTCTGCCGCTGATAAAGGAAAGGATACTCGTGATTATCTTGCTGCTGCATTTCCTGAGCTTAATGCTTGGGAGCGTGCTGGTGCTGATGCTTCCTCTGCTGGTATGGTTGACGCCGGATTTGAGAATCAAAAAGAGCTTACTAAAATGCAACTGGACAATCAGAAAGAGATTGCCGAGATGCAAAATGAGACTCAAAAAGAGATTGCTGGCATTCAGTCGGCGACTTCACGCCAGAATACGAAAGACCAGGTATATGCACAAAATGAGATGCTTGCTTATCAACAGAAGGAGTCTACTGCTCGCGTTGCGTCTATTATGGAAAACACCAATCTTTCCAAGCAACAGCAGGTTTCCGAGATTATGCGCCAAATGCTTACTCAAGCTCAAACGGCTGGTCAGTATTTTACCAATGACCAAATCAAAGAAATGACTCGCAAGGTTAGTGCTGAGGTTGACTTAGTTCATCAGCAAACGCAGAATCAGCGGTATGGCTCTTCTCATATTGGCGCTACTGCAAAGGATATTTCTAATGTCGTCACTGATGCTGCTTCTGGTGTGGTTGATATTTTTCATGGTATTGATAAAGCTGTTGCCGATACTTGGAACAATTTCTGGAAAGACGGTAAAGCTGATGGTATTGGCTCTAATTTGTCTAGGAAA</a:t>
            </a:r>
            <a:r>
              <a:rPr lang="en-US" sz="900" b="1" dirty="0">
                <a:solidFill>
                  <a:srgbClr val="E9241F"/>
                </a:solidFill>
                <a:latin typeface="Courier New" charset="0"/>
              </a:rPr>
              <a:t>TAA</a:t>
            </a:r>
            <a:r>
              <a:rPr lang="en-US" sz="900" dirty="0">
                <a:solidFill>
                  <a:srgbClr val="00E100"/>
                </a:solidFill>
                <a:latin typeface="Courier New" charset="0"/>
              </a:rPr>
              <a:t>CCGTCAGGATTGACACCCTCCCAATTGTATGTTTTCATGCCTCCAAATCTTGGAGGCTTTTTT</a:t>
            </a:r>
            <a:r>
              <a:rPr lang="en-US" sz="900" b="1" dirty="0">
                <a:solidFill>
                  <a:srgbClr val="F79646"/>
                </a:solidFill>
                <a:latin typeface="Courier New" charset="0"/>
              </a:rPr>
              <a:t>ATG</a:t>
            </a:r>
            <a:r>
              <a:rPr lang="en-US" sz="900" b="1" dirty="0">
                <a:solidFill>
                  <a:srgbClr val="00E100"/>
                </a:solidFill>
                <a:latin typeface="Courier New" charset="0"/>
              </a:rPr>
              <a:t>GTTCGTTCTTATTACCCTTCTGAATGTCACGCTGATTATTTTGACTTTGAGCGTATCGAGGCTCTTAAACCTGCTATTGAGGCTTGTGGCATTTCTACTCTTTCTCAATCCCCAATGCTTGGCTTCCATAAGCAGATGGATAACCGCATCAAGCTCTTGGAAGAGATTCTGTCTTTTCGTATGCAGGGCGTTGAGTTCGATAATGGTGATATGTATGTTGACGGCCATAAGGCTGCTTCTGACGTTCGTGATGAGTTTGTATCTGTTACTGAGAAGTTAATGGATGAATTGGCACAATGCTACAATGTGCTCCCCCAACTTGATATTAATAACACTATAGACCACCGCCCCGAAGGGGACGAAAAATGGTTTTTAGAGAACGAGAAGACGGTTACGCAGTTTTGCCGCAAGCTGGCTGCTGAACGCCCTCTTAAGGATATTCGCGATGAGTATAATTACCCCAAAAAGAAAGGTATTAAGGATGAGTGTTCAAGATTGCTGGAGGCCTCCACTATGAAATCGCGTAGAGGCTTTGCTATTCAGCGTTTGATGAATGCAATGCGACAGGCTCATGCTGATGGTTGGTTTATCGTTTTTGACACTCTCACGTTGGCTGACGACCGATTAGAGGCGTTTTATGATAATCCCAATGCTTTGCGTGACTATTTTCGTGATATTGGTCGTATGGTTCTTGCTGCCGAGGGTCGCAAGGCTAATGATTCACACGCCGACTGCTATCAGTATTTTTGTGTGCCTGAGTATGGTACAGCTAATGGCCGTCTTCATTTCCATGCGGTGCACTTTATGCGGACACTTCCTACAGGTAGCGTTGACCCTAATTTTGGTCGTCGGGTACGCAATCGCCGCCAGTTAAATAGCTTGCAAAATACGTGGCCTTATGGTTACAGTATGCCCATCGCAGTTCGCTACACGCAGGACGCTTTTTCACGTTCTGGTTGGTTGTGGCCTGTTGATGCTAAAGGTGAGCCGCTTAAAGCTACCAGTTATATGGCTGTTGGTTTCTATGTGGCTAAATACGTTAACAAAAAGTCAGATATGGACCTTGCTGCTAAAGGTCTAGGAGCTAAAGAATGGAACAACTCACTAAAAACCAAGCTGTCGCTACTTCCCAAGAAGCTGTTCAGAATCAGAATGAGCCGCAACTTCGGGATGAAAATGCTCACAATGACAAATCTGTCCACGGAGTGCTTAATCCAACTTACCAAGCTGGGTTACGACGCGACGCCGTTCAACCAGATATTGAAGCAGAACGCAAAAAGAGAGATGAGATTGAGGCTGGGAAAAGTTACTGTAGCCGACGTTTTGGCGGCGCAACCTGTGACGACAAATCTGCTCAAATTTATGCGCGCTTCGATAAAAATGATTGGCGTATCCAACCTGCA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113052" y="6334780"/>
            <a:ext cx="30309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Bembo Book MT Std"/>
                <a:cs typeface="Bembo Book MT Std"/>
              </a:rPr>
              <a:t>bacterial virus </a:t>
            </a:r>
            <a:r>
              <a:rPr lang="en-US" sz="1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phiX174 (5386 bases)</a:t>
            </a:r>
          </a:p>
          <a:p>
            <a:r>
              <a:rPr lang="en-US" sz="1400" dirty="0">
                <a:solidFill>
                  <a:srgbClr val="FFFFFF"/>
                </a:solidFill>
                <a:latin typeface="Bembo Book MT Std"/>
                <a:cs typeface="Bembo Book MT Std"/>
              </a:rPr>
              <a:t>Fred Sanger, Alan </a:t>
            </a:r>
            <a:r>
              <a:rPr lang="en-US" sz="1400" dirty="0" err="1">
                <a:solidFill>
                  <a:srgbClr val="FFFFFF"/>
                </a:solidFill>
                <a:latin typeface="Bembo Book MT Std"/>
                <a:cs typeface="Bembo Book MT Std"/>
              </a:rPr>
              <a:t>Coulson</a:t>
            </a:r>
            <a:r>
              <a:rPr lang="en-US" sz="1400" dirty="0">
                <a:solidFill>
                  <a:srgbClr val="FFFFFF"/>
                </a:solidFill>
                <a:latin typeface="Bembo Book MT Std"/>
                <a:cs typeface="Bembo Book MT Std"/>
              </a:rPr>
              <a:t>, et al. (1978)</a:t>
            </a:r>
          </a:p>
        </p:txBody>
      </p:sp>
    </p:spTree>
    <p:extLst>
      <p:ext uri="{BB962C8B-B14F-4D97-AF65-F5344CB8AC3E}">
        <p14:creationId xmlns:p14="http://schemas.microsoft.com/office/powerpoint/2010/main" val="4871651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7315200" cy="685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Bembo Book MT Std"/>
                <a:cs typeface="Bembo Book MT Std"/>
              </a:rPr>
              <a:t>The complete human genome sequence (2001)</a:t>
            </a:r>
          </a:p>
        </p:txBody>
      </p:sp>
      <p:pic>
        <p:nvPicPr>
          <p:cNvPr id="17411" name="Picture 3" descr="celera science 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14400"/>
            <a:ext cx="4076700" cy="5491163"/>
          </a:xfrm>
          <a:prstGeom prst="rect">
            <a:avLst/>
          </a:prstGeom>
          <a:noFill/>
        </p:spPr>
      </p:pic>
      <p:pic>
        <p:nvPicPr>
          <p:cNvPr id="17412" name="Picture 4" descr="nature_genome_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914400"/>
            <a:ext cx="4067175" cy="5476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69674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202" y="626782"/>
            <a:ext cx="5192633" cy="50628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659" y="2273610"/>
            <a:ext cx="142921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  <a:latin typeface="Bembo Book MT Std"/>
                <a:cs typeface="Bembo Book MT Std"/>
              </a:rPr>
              <a:t>human:      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mouse:      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fruit fly:  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E. coli:        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flu virus: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44389" y="2273610"/>
            <a:ext cx="131413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EA022"/>
                </a:solidFill>
                <a:latin typeface="Bembo Book MT Std"/>
                <a:cs typeface="Bembo Book MT Std"/>
              </a:rPr>
              <a:t>3 GB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3 GB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160 MB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4 MB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14 KB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75316" y="795316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Bembo Book MT Std"/>
                <a:cs typeface="Bembo Book MT Std"/>
              </a:rPr>
              <a:t>my coffee coaster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33659" y="1457912"/>
            <a:ext cx="8744768" cy="5400088"/>
            <a:chOff x="433659" y="1457912"/>
            <a:chExt cx="8744768" cy="5400088"/>
          </a:xfrm>
        </p:grpSpPr>
        <p:grpSp>
          <p:nvGrpSpPr>
            <p:cNvPr id="7" name="Group 6"/>
            <p:cNvGrpSpPr/>
            <p:nvPr/>
          </p:nvGrpSpPr>
          <p:grpSpPr>
            <a:xfrm>
              <a:off x="433659" y="1457912"/>
              <a:ext cx="2882608" cy="923484"/>
              <a:chOff x="433659" y="1457912"/>
              <a:chExt cx="2882608" cy="92348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33659" y="1842515"/>
                <a:ext cx="11038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FFFF"/>
                    </a:solidFill>
                    <a:latin typeface="Bembo Book MT Std"/>
                    <a:cs typeface="Bembo Book MT Std"/>
                  </a:rPr>
                  <a:t>onion: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044389" y="1858176"/>
                <a:ext cx="109234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FFFF"/>
                    </a:solidFill>
                    <a:latin typeface="Bembo Book MT Std"/>
                    <a:cs typeface="Bembo Book MT Std"/>
                  </a:rPr>
                  <a:t>17 GB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33659" y="1457912"/>
                <a:ext cx="139940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FFFF"/>
                    </a:solidFill>
                    <a:latin typeface="Bembo Book MT Std"/>
                    <a:cs typeface="Bembo Book MT Std"/>
                  </a:rPr>
                  <a:t>lungfish: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044389" y="1457912"/>
                <a:ext cx="12718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FFFF"/>
                    </a:solidFill>
                    <a:latin typeface="Bembo Book MT Std"/>
                    <a:cs typeface="Bembo Book MT Std"/>
                  </a:rPr>
                  <a:t>130 GB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390758" y="6550223"/>
              <a:ext cx="17876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>
                      <a:lumMod val="75000"/>
                    </a:schemeClr>
                  </a:solidFill>
                  <a:latin typeface="Bembo Book MT Std"/>
                  <a:cs typeface="Bembo Book MT Std"/>
                </a:rPr>
                <a:t>www.genomesize.com</a:t>
              </a:r>
              <a:endParaRPr lang="en-US" sz="1400" dirty="0" smtClean="0">
                <a:solidFill>
                  <a:schemeClr val="bg1">
                    <a:lumMod val="75000"/>
                  </a:schemeClr>
                </a:solidFill>
                <a:latin typeface="Bembo Book MT Std"/>
                <a:cs typeface="Bembo Book MT St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33242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5-17 at 8.41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110"/>
            <a:ext cx="9144000" cy="336591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16200000" flipH="1">
            <a:off x="880199" y="764646"/>
            <a:ext cx="980837" cy="389809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7336" y="69021"/>
            <a:ext cx="8587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we're now looking at 7 MB of the left side of human chromosome 11 (total = 135MB)</a:t>
            </a:r>
          </a:p>
        </p:txBody>
      </p:sp>
      <p:sp>
        <p:nvSpPr>
          <p:cNvPr id="8" name="Frame 7"/>
          <p:cNvSpPr/>
          <p:nvPr/>
        </p:nvSpPr>
        <p:spPr>
          <a:xfrm>
            <a:off x="1175713" y="1688232"/>
            <a:ext cx="257776" cy="182335"/>
          </a:xfrm>
          <a:prstGeom prst="frame">
            <a:avLst/>
          </a:prstGeom>
          <a:ln>
            <a:solidFill>
              <a:srgbClr val="FA871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4F81BD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175713" y="1949408"/>
            <a:ext cx="101697" cy="2531098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1156" y="4480506"/>
            <a:ext cx="3245024" cy="707886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  <a:latin typeface="Bembo Book MT Std"/>
                <a:cs typeface="Bembo Book MT Std"/>
              </a:rPr>
              <a:t>Let’s go here: </a:t>
            </a:r>
          </a:p>
          <a:p>
            <a:r>
              <a:rPr lang="en-US" sz="2000" dirty="0" smtClean="0">
                <a:solidFill>
                  <a:schemeClr val="accent3"/>
                </a:solidFill>
                <a:latin typeface="Bembo Book MT Std"/>
                <a:cs typeface="Bembo Book MT Std"/>
              </a:rPr>
              <a:t>HBB, human beta-globin gene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903893"/>
            <a:ext cx="3852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About 20,000-30,000 genes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About one every 100,000 bases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329" y="4175418"/>
            <a:ext cx="2320301" cy="23203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74180" y="6544879"/>
            <a:ext cx="3569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Bembo Book MT Std"/>
                <a:cs typeface="Bembo Book MT Std"/>
              </a:rPr>
              <a:t>The UCSC Genome Browser: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  <a:latin typeface="Bembo Book MT Std"/>
                <a:cs typeface="Bembo Book MT Std"/>
              </a:rPr>
              <a:t>genome.ucsc.edu</a:t>
            </a:r>
            <a:endParaRPr lang="en-US" sz="1400" dirty="0" smtClean="0">
              <a:solidFill>
                <a:schemeClr val="bg1">
                  <a:lumMod val="75000"/>
                </a:schemeClr>
              </a:solidFill>
              <a:latin typeface="Bembo Book MT Std"/>
              <a:cs typeface="Bembo Book MT Std"/>
            </a:endParaRPr>
          </a:p>
        </p:txBody>
      </p:sp>
    </p:spTree>
    <p:extLst>
      <p:ext uri="{BB962C8B-B14F-4D97-AF65-F5344CB8AC3E}">
        <p14:creationId xmlns:p14="http://schemas.microsoft.com/office/powerpoint/2010/main" val="19872206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5-17 at 8.51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666"/>
            <a:ext cx="9144000" cy="143583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865956" y="728113"/>
            <a:ext cx="389810" cy="815168"/>
          </a:xfrm>
          <a:prstGeom prst="straightConnector1">
            <a:avLst/>
          </a:prstGeom>
          <a:ln>
            <a:solidFill>
              <a:schemeClr val="bg2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24062" y="301712"/>
            <a:ext cx="6328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zoom: now about a million bases of chromosome 11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842970" y="2134010"/>
            <a:ext cx="660226" cy="1019308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ame 6"/>
          <p:cNvSpPr/>
          <p:nvPr/>
        </p:nvSpPr>
        <p:spPr>
          <a:xfrm>
            <a:off x="4503196" y="1945719"/>
            <a:ext cx="362773" cy="182335"/>
          </a:xfrm>
          <a:prstGeom prst="fram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4F81BD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1458" y="3153315"/>
            <a:ext cx="783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  <a:latin typeface="Bembo Book MT Std"/>
                <a:cs typeface="Bembo Book MT Std"/>
              </a:rPr>
              <a:t>HBB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39658" y="2134010"/>
            <a:ext cx="224099" cy="130428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16158" y="2134010"/>
            <a:ext cx="152398" cy="145668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68558" y="2134010"/>
            <a:ext cx="246406" cy="160908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020958" y="2134010"/>
            <a:ext cx="304801" cy="176148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173359" y="2224046"/>
            <a:ext cx="392024" cy="1823846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325760" y="2134010"/>
            <a:ext cx="512827" cy="206628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478160" y="2224047"/>
            <a:ext cx="670546" cy="2128646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630560" y="2224047"/>
            <a:ext cx="835653" cy="2281046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782959" y="2224046"/>
            <a:ext cx="1037682" cy="243344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10325" y="5078389"/>
            <a:ext cx="736970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Olfactory receptor genes, the largest mammalian gene family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we have ~300-400 of these, to sense different odors.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dogs have ~800; rats, ~1200!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76247" y="6544879"/>
            <a:ext cx="3967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Bembo Book MT Std"/>
                <a:cs typeface="Bembo Book MT Std"/>
              </a:rPr>
              <a:t>The UCSC Genome Browser: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  <a:latin typeface="Bembo Book MT Std"/>
                <a:cs typeface="Bembo Book MT Std"/>
              </a:rPr>
              <a:t>genome.ucsc.edu</a:t>
            </a:r>
            <a:endParaRPr lang="en-US" sz="1600" dirty="0" smtClean="0">
              <a:solidFill>
                <a:schemeClr val="bg1">
                  <a:lumMod val="75000"/>
                </a:schemeClr>
              </a:solidFill>
              <a:latin typeface="Bembo Book MT Std"/>
              <a:cs typeface="Bembo Book MT Std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935359" y="2224046"/>
            <a:ext cx="1357850" cy="258584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087759" y="2224046"/>
            <a:ext cx="1755209" cy="273824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1204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240392574"/>
              </p:ext>
            </p:extLst>
          </p:nvPr>
        </p:nvGraphicFramePr>
        <p:xfrm>
          <a:off x="1300480" y="944880"/>
          <a:ext cx="6746240" cy="488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673255" y="417599"/>
            <a:ext cx="5073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  <a:latin typeface="Bembo Book MT Std"/>
                <a:cs typeface="Bembo Book MT Std"/>
              </a:rPr>
              <a:t>1</a:t>
            </a:r>
            <a:r>
              <a:rPr lang="en-US" sz="2800" dirty="0" smtClean="0">
                <a:solidFill>
                  <a:schemeClr val="accent3"/>
                </a:solidFill>
                <a:latin typeface="Bembo Book MT Std"/>
                <a:cs typeface="Bembo Book MT Std"/>
              </a:rPr>
              <a:t>% of the genome codes for protein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5858" y="5849603"/>
            <a:ext cx="38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99% of the genome doesn't</a:t>
            </a:r>
          </a:p>
        </p:txBody>
      </p:sp>
    </p:spTree>
    <p:extLst>
      <p:ext uri="{BB962C8B-B14F-4D97-AF65-F5344CB8AC3E}">
        <p14:creationId xmlns:p14="http://schemas.microsoft.com/office/powerpoint/2010/main" val="6436906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17 at 9.12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270"/>
            <a:ext cx="9144000" cy="158975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573912" y="1477070"/>
            <a:ext cx="253081" cy="81200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4618" y="1076960"/>
            <a:ext cx="323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zoom: now 100,000 bases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980294" y="2907607"/>
            <a:ext cx="1403290" cy="1130798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ame 6"/>
          <p:cNvSpPr/>
          <p:nvPr/>
        </p:nvSpPr>
        <p:spPr>
          <a:xfrm>
            <a:off x="5383582" y="2725272"/>
            <a:ext cx="574910" cy="182335"/>
          </a:xfrm>
          <a:prstGeom prst="fram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4F81BD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7482" y="4038405"/>
            <a:ext cx="783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  <a:latin typeface="Bembo Book MT Std"/>
                <a:cs typeface="Bembo Book MT Std"/>
              </a:rPr>
              <a:t>HBB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575130" y="2907607"/>
            <a:ext cx="848840" cy="171908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727533" y="2907607"/>
            <a:ext cx="1634185" cy="171909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879929" y="2907607"/>
            <a:ext cx="2271863" cy="171908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032331" y="2907607"/>
            <a:ext cx="2695403" cy="171909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627632" y="4706482"/>
            <a:ext cx="45723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other </a:t>
            </a:r>
            <a:r>
              <a:rPr lang="en-US" sz="2400" dirty="0" err="1" smtClean="0">
                <a:solidFill>
                  <a:schemeClr val="bg1"/>
                </a:solidFill>
                <a:latin typeface="Bembo Book MT Std"/>
                <a:cs typeface="Bembo Book MT Std"/>
              </a:rPr>
              <a:t>globin</a:t>
            </a:r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 genes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HBE1, for example, is part of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embryonic hemoglobin;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HBG1/2 are part of fetal hemoglobin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573912" y="3234244"/>
            <a:ext cx="389809" cy="139245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0456" y="4706482"/>
            <a:ext cx="40703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this "heartbeat" track shows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sequence conservation across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100 other vertebrates: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notice how much of it is </a:t>
            </a:r>
            <a:r>
              <a:rPr lang="en-US" sz="2400" dirty="0" err="1" smtClean="0">
                <a:solidFill>
                  <a:schemeClr val="bg1"/>
                </a:solidFill>
                <a:latin typeface="Bembo Book MT Std"/>
                <a:cs typeface="Bembo Book MT Std"/>
              </a:rPr>
              <a:t>flatlined</a:t>
            </a:r>
            <a:endParaRPr lang="en-US" sz="2400" dirty="0" smtClean="0">
              <a:solidFill>
                <a:schemeClr val="bg1"/>
              </a:solidFill>
              <a:latin typeface="Bembo Book MT Std"/>
              <a:cs typeface="Bembo Book MT Std"/>
            </a:endParaRPr>
          </a:p>
        </p:txBody>
      </p:sp>
    </p:spTree>
    <p:extLst>
      <p:ext uri="{BB962C8B-B14F-4D97-AF65-F5344CB8AC3E}">
        <p14:creationId xmlns:p14="http://schemas.microsoft.com/office/powerpoint/2010/main" val="12746793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jurassic_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0825" cy="589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36943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595624756"/>
              </p:ext>
            </p:extLst>
          </p:nvPr>
        </p:nvGraphicFramePr>
        <p:xfrm>
          <a:off x="955040" y="873760"/>
          <a:ext cx="7000240" cy="4998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17756" y="0"/>
            <a:ext cx="60480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about 10% is conserved by evolution,</a:t>
            </a:r>
          </a:p>
          <a:p>
            <a:pPr algn="r"/>
            <a:r>
              <a:rPr lang="en-US" sz="32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more </a:t>
            </a:r>
            <a:r>
              <a:rPr lang="en-US" sz="32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embo Book MT Std"/>
                <a:cs typeface="Bembo Book MT Std"/>
              </a:rPr>
              <a:t>noncoding</a:t>
            </a:r>
            <a:r>
              <a:rPr lang="en-US" sz="3200" dirty="0" smtClean="0">
                <a:solidFill>
                  <a:srgbClr val="C3D69B"/>
                </a:solidFill>
                <a:latin typeface="Bembo Book MT Std"/>
                <a:cs typeface="Bembo Book MT Std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than </a:t>
            </a:r>
            <a:r>
              <a:rPr lang="en-US" sz="3200" dirty="0" smtClean="0">
                <a:solidFill>
                  <a:srgbClr val="9BBB59"/>
                </a:solidFill>
                <a:latin typeface="Bembo Book MT Std"/>
                <a:cs typeface="Bembo Book MT Std"/>
              </a:rPr>
              <a:t>coding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833" y="5780782"/>
            <a:ext cx="70800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about 90% of the genome evolves neutrally,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as if it has little function for 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1200" y="1135370"/>
            <a:ext cx="15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3"/>
                </a:solidFill>
                <a:latin typeface="Bembo Book MT Std"/>
                <a:cs typeface="Bembo Book MT Std"/>
              </a:rPr>
              <a:t>conserved coding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2912" y="1320035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95B3D7"/>
                </a:solidFill>
                <a:latin typeface="Bembo Book MT Std"/>
                <a:cs typeface="Bembo Book MT Std"/>
              </a:rPr>
              <a:t>conserved </a:t>
            </a:r>
            <a:r>
              <a:rPr lang="en-US" sz="1600" dirty="0" err="1" smtClean="0">
                <a:solidFill>
                  <a:srgbClr val="95B3D7"/>
                </a:solidFill>
                <a:latin typeface="Bembo Book MT Std"/>
                <a:cs typeface="Bembo Book MT Std"/>
              </a:rPr>
              <a:t>noncoding</a:t>
            </a:r>
            <a:endParaRPr lang="en-US" sz="1600" dirty="0" smtClean="0">
              <a:solidFill>
                <a:srgbClr val="95B3D7"/>
              </a:solidFill>
              <a:latin typeface="Bembo Book MT Std"/>
              <a:cs typeface="Bembo Book MT Std"/>
            </a:endParaRPr>
          </a:p>
        </p:txBody>
      </p:sp>
    </p:spTree>
    <p:extLst>
      <p:ext uri="{BB962C8B-B14F-4D97-AF65-F5344CB8AC3E}">
        <p14:creationId xmlns:p14="http://schemas.microsoft.com/office/powerpoint/2010/main" val="33775616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18 at 5.48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552"/>
            <a:ext cx="9144000" cy="1678837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1239344" y="715097"/>
            <a:ext cx="104302" cy="980837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31110" y="254083"/>
            <a:ext cx="2542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zoom: now 7,000 bases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374216" y="2204197"/>
            <a:ext cx="438323" cy="212537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6865477" y="2204197"/>
            <a:ext cx="1677662" cy="305804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07844" y="4409329"/>
            <a:ext cx="783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BBB59"/>
                </a:solidFill>
                <a:latin typeface="Bembo Book MT Std"/>
                <a:cs typeface="Bembo Book MT Std"/>
              </a:rPr>
              <a:t>HBB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2747" y="5262237"/>
            <a:ext cx="5401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introns;</a:t>
            </a:r>
          </a:p>
          <a:p>
            <a:pPr algn="r"/>
            <a:r>
              <a:rPr lang="en-US" sz="20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our genes are split by large insertions</a:t>
            </a:r>
          </a:p>
          <a:p>
            <a:pPr algn="r"/>
            <a:r>
              <a:rPr lang="en-US" sz="20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mRNA is spliced before being translated to protein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681482" y="2204197"/>
            <a:ext cx="1009334" cy="305804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8" idx="2"/>
          </p:cNvCxnSpPr>
          <p:nvPr/>
        </p:nvCxnSpPr>
        <p:spPr>
          <a:xfrm flipV="1">
            <a:off x="639765" y="2689614"/>
            <a:ext cx="258167" cy="262325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94960" y="5874060"/>
            <a:ext cx="2701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mobile DNA elements!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we're infested by them.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68323" y="2320282"/>
            <a:ext cx="418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  <a:latin typeface="Bembo Book MT Std"/>
                <a:cs typeface="Bembo Book MT Std"/>
              </a:rPr>
              <a:t>L1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48693" y="2591336"/>
            <a:ext cx="51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4"/>
                </a:solidFill>
                <a:latin typeface="Bembo Book MT Std"/>
                <a:cs typeface="Bembo Book MT Std"/>
              </a:rPr>
              <a:t>Alu</a:t>
            </a:r>
            <a:endParaRPr lang="en-US" dirty="0" smtClean="0">
              <a:solidFill>
                <a:schemeClr val="accent4"/>
              </a:solidFill>
              <a:latin typeface="Bembo Book MT Std"/>
              <a:cs typeface="Bembo Book MT St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5809" y="2320282"/>
            <a:ext cx="418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  <a:latin typeface="Bembo Book MT Std"/>
                <a:cs typeface="Bembo Book MT Std"/>
              </a:rPr>
              <a:t>L1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8567" y="2320282"/>
            <a:ext cx="418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  <a:latin typeface="Bembo Book MT Std"/>
                <a:cs typeface="Bembo Book MT Std"/>
              </a:rPr>
              <a:t>L1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47360" y="2591336"/>
            <a:ext cx="51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4"/>
                </a:solidFill>
                <a:latin typeface="Bembo Book MT Std"/>
                <a:cs typeface="Bembo Book MT Std"/>
              </a:rPr>
              <a:t>Alu</a:t>
            </a:r>
            <a:endParaRPr lang="en-US" dirty="0" smtClean="0">
              <a:solidFill>
                <a:schemeClr val="accent4"/>
              </a:solidFill>
              <a:latin typeface="Bembo Book MT Std"/>
              <a:cs typeface="Bembo Book MT Std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792165" y="2960668"/>
            <a:ext cx="987092" cy="25046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944565" y="2689614"/>
            <a:ext cx="2080172" cy="292805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096965" y="2960668"/>
            <a:ext cx="2267242" cy="280940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1471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269977833"/>
              </p:ext>
            </p:extLst>
          </p:nvPr>
        </p:nvGraphicFramePr>
        <p:xfrm>
          <a:off x="108056" y="234462"/>
          <a:ext cx="6301117" cy="5175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367267" y="2668537"/>
            <a:ext cx="1175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Bembo Book MT Std"/>
                <a:cs typeface="Bembo Book MT Std"/>
              </a:rPr>
              <a:t>Alu</a:t>
            </a:r>
            <a:r>
              <a:rPr lang="en-US" sz="1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  (11%)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09584" y="1738117"/>
            <a:ext cx="1359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LINE-1 (17%)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4770" y="3301679"/>
            <a:ext cx="1087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ERV (7%)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34967" y="3942679"/>
            <a:ext cx="2107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other mobile elements</a:t>
            </a:r>
          </a:p>
          <a:p>
            <a:r>
              <a:rPr lang="en-US" sz="1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(&gt;15%)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410390"/>
            <a:ext cx="8029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  <a:latin typeface="Bembo Book MT Std"/>
                <a:cs typeface="Bembo Book MT Std"/>
              </a:rPr>
              <a:t>nonconserved</a:t>
            </a:r>
            <a:r>
              <a:rPr lang="en-US" sz="2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Bembo Book MT Std"/>
                <a:cs typeface="Bembo Book MT Std"/>
              </a:rPr>
              <a:t>nongenic</a:t>
            </a:r>
            <a:r>
              <a:rPr lang="en-US" sz="2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, decaying, derived from parasitic DNA: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so-called "junk DNA"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42254" y="99924"/>
            <a:ext cx="7694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mobile elements account for at least half our genome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89597" y="6488668"/>
            <a:ext cx="3954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Bembo Book MT Std"/>
                <a:cs typeface="Bembo Book MT Std"/>
              </a:rPr>
              <a:t>International Human Genome Project  </a:t>
            </a:r>
            <a:r>
              <a:rPr lang="en-US" sz="1400" i="1" dirty="0" smtClean="0">
                <a:solidFill>
                  <a:schemeClr val="bg1">
                    <a:lumMod val="75000"/>
                  </a:schemeClr>
                </a:solidFill>
                <a:latin typeface="Bembo Book MT Std"/>
                <a:cs typeface="Bembo Book MT Std"/>
              </a:rPr>
              <a:t>Nature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Bembo Book MT Std"/>
                <a:cs typeface="Bembo Book MT Std"/>
              </a:rPr>
              <a:t> (2001)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50171" y="2314594"/>
            <a:ext cx="35606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~1 million </a:t>
            </a:r>
            <a:r>
              <a:rPr lang="en-US" sz="2400" dirty="0" err="1" smtClean="0">
                <a:solidFill>
                  <a:srgbClr val="FFFFFF"/>
                </a:solidFill>
                <a:latin typeface="Bembo Book MT Std"/>
                <a:cs typeface="Bembo Book MT Std"/>
              </a:rPr>
              <a:t>Alu</a:t>
            </a:r>
            <a:r>
              <a:rPr lang="en-US" sz="2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 elements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invaded 65 million years ago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a few are still alive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most are dead</a:t>
            </a:r>
          </a:p>
        </p:txBody>
      </p:sp>
    </p:spTree>
    <p:extLst>
      <p:ext uri="{BB962C8B-B14F-4D97-AF65-F5344CB8AC3E}">
        <p14:creationId xmlns:p14="http://schemas.microsoft.com/office/powerpoint/2010/main" val="22687091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6-05-17 at 9.58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0" y="2102849"/>
            <a:ext cx="9144000" cy="139367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rot="10800000" flipV="1">
            <a:off x="4566650" y="1520079"/>
            <a:ext cx="1725513" cy="93177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180510" y="1119968"/>
            <a:ext cx="2368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zoom: now 700 bases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7109" y="84857"/>
            <a:ext cx="38268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HBB is a small gene. 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Human genes can be over a million bases long.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22989" y="4742494"/>
            <a:ext cx="1006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Bembo Book MT Std"/>
                <a:cs typeface="Bembo Book MT Std"/>
              </a:rPr>
              <a:t>exon</a:t>
            </a:r>
            <a:r>
              <a:rPr lang="en-US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 1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142 bases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1314" y="4742494"/>
            <a:ext cx="1006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Bembo Book MT Std"/>
                <a:cs typeface="Bembo Book MT Std"/>
              </a:rPr>
              <a:t>exon</a:t>
            </a:r>
            <a:r>
              <a:rPr lang="en-US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 2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223 bases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3009" y="4742494"/>
            <a:ext cx="1754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off screen: </a:t>
            </a:r>
            <a:r>
              <a:rPr lang="en-US" dirty="0" err="1" smtClean="0">
                <a:solidFill>
                  <a:schemeClr val="bg1"/>
                </a:solidFill>
                <a:latin typeface="Bembo Book MT Std"/>
                <a:cs typeface="Bembo Book MT Std"/>
              </a:rPr>
              <a:t>exon</a:t>
            </a:r>
            <a:r>
              <a:rPr lang="en-US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 3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261 bases</a:t>
            </a:r>
          </a:p>
          <a:p>
            <a:pPr algn="ctr"/>
            <a:endParaRPr lang="en-US" dirty="0" smtClean="0">
              <a:solidFill>
                <a:schemeClr val="bg1"/>
              </a:solidFill>
              <a:latin typeface="Bembo Book MT Std"/>
              <a:cs typeface="Bembo Book MT Std"/>
            </a:endParaRPr>
          </a:p>
          <a:p>
            <a:pPr algn="ctr"/>
            <a:endParaRPr lang="en-US" dirty="0" smtClean="0">
              <a:solidFill>
                <a:schemeClr val="bg1"/>
              </a:solidFill>
              <a:latin typeface="Bembo Book MT Std"/>
              <a:cs typeface="Bembo Book MT St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08828" y="5047294"/>
            <a:ext cx="1734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"promoter"</a:t>
            </a:r>
          </a:p>
          <a:p>
            <a:r>
              <a:rPr lang="en-US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regulatory signals </a:t>
            </a:r>
          </a:p>
          <a:p>
            <a:r>
              <a:rPr lang="en-US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are conserved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2" y="2016671"/>
            <a:ext cx="5076158" cy="159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9089" y="1678117"/>
            <a:ext cx="4660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direction of transcription. (HBB is on the reverse strand.)</a:t>
            </a:r>
          </a:p>
        </p:txBody>
      </p:sp>
      <p:cxnSp>
        <p:nvCxnSpPr>
          <p:cNvPr id="15" name="Straight Arrow Connector 14"/>
          <p:cNvCxnSpPr>
            <a:stCxn id="7" idx="0"/>
          </p:cNvCxnSpPr>
          <p:nvPr/>
        </p:nvCxnSpPr>
        <p:spPr>
          <a:xfrm flipH="1" flipV="1">
            <a:off x="2067481" y="3153020"/>
            <a:ext cx="1217163" cy="1589474"/>
          </a:xfrm>
          <a:prstGeom prst="straightConnector1">
            <a:avLst/>
          </a:prstGeom>
          <a:ln>
            <a:solidFill>
              <a:srgbClr val="AEE8F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183480" y="3226860"/>
            <a:ext cx="166176" cy="1584517"/>
          </a:xfrm>
          <a:prstGeom prst="straightConnector1">
            <a:avLst/>
          </a:prstGeom>
          <a:ln>
            <a:solidFill>
              <a:srgbClr val="AEE8F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726706" y="3427640"/>
            <a:ext cx="298251" cy="1314854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1" y="4627542"/>
            <a:ext cx="246709" cy="183836"/>
          </a:xfrm>
          <a:prstGeom prst="straightConnector1">
            <a:avLst/>
          </a:prstGeom>
          <a:ln>
            <a:solidFill>
              <a:srgbClr val="AEE8F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175152" y="6457890"/>
            <a:ext cx="7968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after transcription and RNA splicing: (142+223+261) = 626 base HBB mRNA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177358" y="3367158"/>
            <a:ext cx="95754" cy="1527736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329758" y="3496524"/>
            <a:ext cx="223941" cy="155077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3140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90859257"/>
              </p:ext>
            </p:extLst>
          </p:nvPr>
        </p:nvGraphicFramePr>
        <p:xfrm>
          <a:off x="1283883" y="705215"/>
          <a:ext cx="6301117" cy="5175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13889" y="849174"/>
            <a:ext cx="1838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BBB59"/>
                </a:solidFill>
                <a:latin typeface="Bembo Book MT Std"/>
                <a:cs typeface="Bembo Book MT Std"/>
              </a:rPr>
              <a:t>1% coding exons</a:t>
            </a:r>
            <a:endParaRPr lang="en-US" sz="2000" dirty="0">
              <a:solidFill>
                <a:srgbClr val="9BBB59"/>
              </a:solidFill>
              <a:latin typeface="Bembo Book MT Std"/>
              <a:cs typeface="Bembo Book MT St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3407" y="849174"/>
            <a:ext cx="3049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embo Book MT Std"/>
                <a:cs typeface="Bembo Book MT Std"/>
              </a:rPr>
              <a:t>2% noncoding exons (UTRs)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Bembo Book MT Std"/>
              <a:cs typeface="Bembo Book MT St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37489" y="3132369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  <a:latin typeface="Bembo Book MT Std"/>
                <a:cs typeface="Bembo Book MT Std"/>
              </a:rPr>
              <a:t>37% intron</a:t>
            </a:r>
            <a:endParaRPr lang="en-US" sz="2800" dirty="0">
              <a:solidFill>
                <a:schemeClr val="accent6"/>
              </a:solidFill>
              <a:latin typeface="Bembo Book MT Std"/>
              <a:cs typeface="Bembo Book MT St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278" y="5749079"/>
            <a:ext cx="4142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Bembo Book MT Std"/>
                <a:cs typeface="Bembo Book MT Std"/>
              </a:rPr>
              <a:t>additional detectable transcription (22%)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Bembo Book MT Std"/>
              <a:cs typeface="Bembo Book MT St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08076" y="6464321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Bembo Book MT Std"/>
                <a:cs typeface="Bembo Book MT Std"/>
              </a:rPr>
              <a:t>ENCODE project consortium, 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  <a:latin typeface="Bembo Book MT Std"/>
                <a:cs typeface="Bembo Book MT Std"/>
              </a:rPr>
              <a:t>Nature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Bembo Book MT Std"/>
                <a:cs typeface="Bembo Book MT Std"/>
              </a:rPr>
              <a:t>(2012)</a:t>
            </a:r>
            <a:endParaRPr lang="en-US" dirty="0">
              <a:solidFill>
                <a:schemeClr val="bg1">
                  <a:lumMod val="85000"/>
                </a:schemeClr>
              </a:solidFill>
              <a:latin typeface="Bembo Book MT Std"/>
              <a:cs typeface="Bembo Book MT St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4972" y="97690"/>
            <a:ext cx="6135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Most of our genome is transcribed to RNA</a:t>
            </a:r>
            <a:endParaRPr lang="en-US" sz="2800" dirty="0">
              <a:solidFill>
                <a:schemeClr val="bg1"/>
              </a:solidFill>
              <a:latin typeface="Bembo Book MT Std"/>
              <a:cs typeface="Bembo Book MT Std"/>
            </a:endParaRPr>
          </a:p>
        </p:txBody>
      </p:sp>
    </p:spTree>
    <p:extLst>
      <p:ext uri="{BB962C8B-B14F-4D97-AF65-F5344CB8AC3E}">
        <p14:creationId xmlns:p14="http://schemas.microsoft.com/office/powerpoint/2010/main" val="3115983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8" name="Picture 8" descr="waterston-what-the-he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593217"/>
            <a:ext cx="4724400" cy="429418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476165" y="5893898"/>
            <a:ext cx="430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  <a:latin typeface="Bembo Book MT Std"/>
                <a:cs typeface="Bembo Book MT Std"/>
              </a:rPr>
              <a:t>Bob Waterston</a:t>
            </a:r>
          </a:p>
          <a:p>
            <a:pPr algn="r"/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  <a:latin typeface="Bembo Book MT Std"/>
                <a:cs typeface="Bembo Book MT Std"/>
              </a:rPr>
              <a:t>Human Genome Project press conference, Washington DC, 12 February 2001</a:t>
            </a:r>
            <a:endParaRPr lang="en-US" sz="1200" i="1" dirty="0">
              <a:solidFill>
                <a:schemeClr val="bg1">
                  <a:lumMod val="65000"/>
                </a:schemeClr>
              </a:solidFill>
              <a:latin typeface="Bembo Book MT Std"/>
              <a:cs typeface="Bembo Book MT Std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42218" y="516402"/>
            <a:ext cx="65007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 dirty="0">
                <a:solidFill>
                  <a:srgbClr val="FFFFFF"/>
                </a:solidFill>
                <a:latin typeface="Bembo Book MT Std"/>
                <a:cs typeface="Bembo Book MT Std"/>
              </a:rPr>
              <a:t>“National Science Foundation: Science Hard”</a:t>
            </a:r>
          </a:p>
          <a:p>
            <a:pPr algn="r"/>
            <a:r>
              <a:rPr lang="en-US" sz="2000" i="1" dirty="0">
                <a:solidFill>
                  <a:srgbClr val="FFFFFF"/>
                </a:solidFill>
                <a:latin typeface="Bembo Book MT Std"/>
                <a:cs typeface="Bembo Book MT Std"/>
              </a:rPr>
              <a:t>The Onion </a:t>
            </a:r>
            <a:r>
              <a:rPr lang="en-US" sz="20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(2002</a:t>
            </a:r>
            <a:r>
              <a:rPr lang="en-US" sz="2000" dirty="0">
                <a:solidFill>
                  <a:srgbClr val="FFFFFF"/>
                </a:solidFill>
                <a:latin typeface="Bembo Book MT Std"/>
                <a:cs typeface="Bembo Book MT Std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096140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32879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human   ATGGTGCATCTGACTCCTGAGGAGAAGTCTGCCGTTACTGCCCTGTGGGGCAAGGTGAACGTGGATGAAGTTGGTGGTGAGGCCCTGGGC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2116363"/>
            <a:ext cx="9327117" cy="400110"/>
            <a:chOff x="0" y="2116363"/>
            <a:chExt cx="9327117" cy="400110"/>
          </a:xfrm>
        </p:grpSpPr>
        <p:sp>
          <p:nvSpPr>
            <p:cNvPr id="3" name="TextBox 2"/>
            <p:cNvSpPr txBox="1"/>
            <p:nvPr/>
          </p:nvSpPr>
          <p:spPr>
            <a:xfrm>
              <a:off x="0" y="2239474"/>
              <a:ext cx="93271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  <a:latin typeface="Courier"/>
                  <a:cs typeface="Courier"/>
                </a:rPr>
                <a:t>chimp   ATGGTGCA</a:t>
              </a:r>
              <a:r>
                <a:rPr lang="en-US" sz="1200" dirty="0" smtClean="0">
                  <a:solidFill>
                    <a:srgbClr val="FEA022"/>
                  </a:solidFill>
                  <a:latin typeface="Courier"/>
                  <a:cs typeface="Courier"/>
                </a:rPr>
                <a:t>C</a:t>
              </a:r>
              <a:r>
                <a:rPr lang="en-US" sz="1200" dirty="0" smtClean="0">
                  <a:solidFill>
                    <a:srgbClr val="FFFFFF"/>
                  </a:solidFill>
                  <a:latin typeface="Courier"/>
                  <a:cs typeface="Courier"/>
                </a:rPr>
                <a:t>CTGACTCCTGAGGAGAAGTCTGCCGTTACTGCCCTGTGGGGCAAGGTGAACGTGGATGAAGTTGGTGGTGAGGCCCTGGGC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91833" y="2116363"/>
              <a:ext cx="6521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1 change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2422958"/>
            <a:ext cx="9327117" cy="706705"/>
            <a:chOff x="0" y="2422958"/>
            <a:chExt cx="9327117" cy="706705"/>
          </a:xfrm>
        </p:grpSpPr>
        <p:sp>
          <p:nvSpPr>
            <p:cNvPr id="4" name="TextBox 3"/>
            <p:cNvSpPr txBox="1"/>
            <p:nvPr/>
          </p:nvSpPr>
          <p:spPr>
            <a:xfrm>
              <a:off x="0" y="2546069"/>
              <a:ext cx="93271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mouse   ATGGTGCA</a:t>
              </a:r>
              <a:r>
                <a:rPr lang="en-US" sz="1200" dirty="0" smtClean="0">
                  <a:solidFill>
                    <a:srgbClr val="FEA022"/>
                  </a:solidFill>
                  <a:latin typeface="Courier"/>
                  <a:cs typeface="Courier"/>
                </a:rPr>
                <a:t>C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CTGACT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GA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TG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CT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GAGAAG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G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CTGC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T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GT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CT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CT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TG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CCTGTGGGG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A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AAGGTGAAC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TCC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GATGAAGTTGGTGGTGAGGCCCTGGGC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2852664"/>
              <a:ext cx="92347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rat     ATGGTGCA</a:t>
              </a:r>
              <a:r>
                <a:rPr lang="en-US" sz="1200" dirty="0" smtClean="0">
                  <a:solidFill>
                    <a:srgbClr val="FEA022"/>
                  </a:solidFill>
                  <a:latin typeface="Courier"/>
                  <a:cs typeface="Courier"/>
                </a:rPr>
                <a:t>C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CTGACT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GA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TG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CT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GAGAAG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G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CTGC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T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GTTA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A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TG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G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CCTGTGGGG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A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AAGGTGAAC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CCT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GATGA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T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GTTGGTGG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GAGGCCCTGGGC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76680" y="2422958"/>
              <a:ext cx="767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15 changes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376680" y="2729553"/>
              <a:ext cx="767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15 changes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3036148"/>
            <a:ext cx="14101988" cy="1013301"/>
            <a:chOff x="0" y="3036148"/>
            <a:chExt cx="14101988" cy="1013301"/>
          </a:xfrm>
        </p:grpSpPr>
        <p:sp>
          <p:nvSpPr>
            <p:cNvPr id="6" name="TextBox 5"/>
            <p:cNvSpPr txBox="1"/>
            <p:nvPr/>
          </p:nvSpPr>
          <p:spPr>
            <a:xfrm>
              <a:off x="0" y="3159259"/>
              <a:ext cx="141019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horse   ATGGTGCA</a:t>
              </a:r>
              <a:r>
                <a:rPr lang="en-US" sz="1200" dirty="0" smtClean="0">
                  <a:solidFill>
                    <a:schemeClr val="accent2"/>
                  </a:solidFill>
                  <a:latin typeface="Courier"/>
                  <a:cs typeface="Courier"/>
                </a:rPr>
                <a:t>A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CTGA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GTGG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TGA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A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GAGAAG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G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C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A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GC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T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GT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CTTG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GCCCTGTGGG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A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CAAGGTGAA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T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A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GGA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A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GAAGTTGGTGGTGA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A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GCCCTGGGC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0" y="3465854"/>
              <a:ext cx="93271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chicken ATGGTGCA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CTG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T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C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CG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C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CG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AGGAGAAG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CAGCT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C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A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T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AC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CAG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C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G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T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TGG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A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GCAA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A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GT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AACGTGGA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G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GAA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TGC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GGTG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CC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GA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A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GCCCTGG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C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flipH="1">
              <a:off x="0" y="3772450"/>
              <a:ext cx="94874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carp    ATGGT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TG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A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GTG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GAC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AGA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TG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CT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GAG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CGAAG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TGCC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A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T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A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T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TG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G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CCTGTGGGG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A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AAG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T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AA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TCCC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GATGAA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T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GG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ACC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T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AGGCCCTGG</a:t>
              </a:r>
              <a:r>
                <a:rPr lang="en-US" sz="1200" dirty="0" smtClean="0">
                  <a:solidFill>
                    <a:srgbClr val="F79646"/>
                  </a:solidFill>
                  <a:latin typeface="Courier"/>
                  <a:cs typeface="Courier"/>
                </a:rPr>
                <a:t>C</a:t>
              </a:r>
              <a:r>
                <a:rPr lang="en-US" sz="1200" dirty="0" smtClean="0">
                  <a:solidFill>
                    <a:schemeClr val="bg1"/>
                  </a:solidFill>
                  <a:latin typeface="Courier"/>
                  <a:cs typeface="Courier"/>
                </a:rPr>
                <a:t>C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376680" y="3036148"/>
              <a:ext cx="767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18 changes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376680" y="3342743"/>
              <a:ext cx="767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31 changes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76680" y="3649339"/>
              <a:ext cx="767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33 changes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306154" y="212916"/>
            <a:ext cx="4681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HBB beta-</a:t>
            </a:r>
            <a:r>
              <a:rPr lang="en-US" sz="2400" dirty="0" err="1" smtClean="0">
                <a:solidFill>
                  <a:schemeClr val="bg1"/>
                </a:solidFill>
                <a:latin typeface="Bembo Book MT Std"/>
                <a:cs typeface="Bembo Book MT Std"/>
              </a:rPr>
              <a:t>globin</a:t>
            </a:r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 gene, coding </a:t>
            </a:r>
            <a:r>
              <a:rPr lang="en-US" sz="2400" dirty="0" err="1" smtClean="0">
                <a:solidFill>
                  <a:schemeClr val="bg1"/>
                </a:solidFill>
                <a:latin typeface="Bembo Book MT Std"/>
                <a:cs typeface="Bembo Book MT Std"/>
              </a:rPr>
              <a:t>exon</a:t>
            </a:r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 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190" y="5422637"/>
            <a:ext cx="4980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we can follow this back billions of years, 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to our common ancestor with bacteria</a:t>
            </a:r>
          </a:p>
        </p:txBody>
      </p:sp>
    </p:spTree>
    <p:extLst>
      <p:ext uri="{BB962C8B-B14F-4D97-AF65-F5344CB8AC3E}">
        <p14:creationId xmlns:p14="http://schemas.microsoft.com/office/powerpoint/2010/main" val="29589378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2763" y="476371"/>
            <a:ext cx="91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chimp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82763" y="1158438"/>
            <a:ext cx="1005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human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82763" y="1840505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mouse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82763" y="2522572"/>
            <a:ext cx="533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rat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2763" y="3204639"/>
            <a:ext cx="825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horse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2763" y="3886706"/>
            <a:ext cx="686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carp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82763" y="4568774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chicken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>
            <a:off x="4641154" y="719219"/>
            <a:ext cx="241610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4641154" y="1431659"/>
            <a:ext cx="241610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4285729" y="1076233"/>
            <a:ext cx="710851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0800000">
            <a:off x="4083593" y="2103115"/>
            <a:ext cx="799171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4083593" y="2827945"/>
            <a:ext cx="799171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3721178" y="2465530"/>
            <a:ext cx="724830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6" idx="1"/>
          </p:cNvCxnSpPr>
          <p:nvPr/>
        </p:nvCxnSpPr>
        <p:spPr>
          <a:xfrm flipH="1" flipV="1">
            <a:off x="3408326" y="3435069"/>
            <a:ext cx="1474437" cy="40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>
            <a:off x="3408324" y="1080920"/>
            <a:ext cx="1232036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>
            <a:off x="3408325" y="2522572"/>
            <a:ext cx="674475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2232046" y="2258788"/>
            <a:ext cx="2352559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7" idx="1"/>
          </p:cNvCxnSpPr>
          <p:nvPr/>
        </p:nvCxnSpPr>
        <p:spPr>
          <a:xfrm flipH="1">
            <a:off x="2386129" y="4117539"/>
            <a:ext cx="2496634" cy="5186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0800000">
            <a:off x="2386129" y="2302170"/>
            <a:ext cx="1021403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1479238" y="3210649"/>
            <a:ext cx="1813780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1"/>
          </p:cNvCxnSpPr>
          <p:nvPr/>
        </p:nvCxnSpPr>
        <p:spPr>
          <a:xfrm flipH="1">
            <a:off x="1599351" y="4799607"/>
            <a:ext cx="3283412" cy="4582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>
            <a:off x="1599348" y="3204639"/>
            <a:ext cx="785986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801864" y="4002123"/>
            <a:ext cx="1594968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6378832" y="4117539"/>
            <a:ext cx="1614031" cy="776354"/>
            <a:chOff x="6712362" y="4579204"/>
            <a:chExt cx="1614031" cy="776354"/>
          </a:xfrm>
        </p:grpSpPr>
        <p:sp>
          <p:nvSpPr>
            <p:cNvPr id="26" name="Right Brace 25"/>
            <p:cNvSpPr/>
            <p:nvPr/>
          </p:nvSpPr>
          <p:spPr>
            <a:xfrm>
              <a:off x="6712362" y="4579204"/>
              <a:ext cx="160350" cy="776354"/>
            </a:xfrm>
            <a:prstGeom prst="rightBrac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7E4BD"/>
                </a:solidFill>
                <a:latin typeface="Bembo Book MT Std"/>
                <a:cs typeface="Bembo Book MT Std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872712" y="4619524"/>
              <a:ext cx="145368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BFBFBF"/>
                  </a:solidFill>
                  <a:latin typeface="Bembo Book MT Std"/>
                  <a:cs typeface="Bembo Book MT Std"/>
                </a:rPr>
                <a:t>(wrong order,</a:t>
              </a:r>
            </a:p>
            <a:p>
              <a:pPr algn="ctr"/>
              <a:r>
                <a:rPr lang="en-US" dirty="0" smtClean="0">
                  <a:solidFill>
                    <a:srgbClr val="BFBFBF"/>
                  </a:solidFill>
                  <a:latin typeface="Bembo Book MT Std"/>
                  <a:cs typeface="Bembo Book MT Std"/>
                </a:rPr>
                <a:t>actually)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2140" y="5693123"/>
            <a:ext cx="9014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these sequences evolved from common ancestors;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extinct sequences can be mathematically reconstructed, even synthesized</a:t>
            </a:r>
          </a:p>
        </p:txBody>
      </p:sp>
    </p:spTree>
    <p:extLst>
      <p:ext uri="{BB962C8B-B14F-4D97-AF65-F5344CB8AC3E}">
        <p14:creationId xmlns:p14="http://schemas.microsoft.com/office/powerpoint/2010/main" val="18819560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_Tree_18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145"/>
            <a:ext cx="405863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8637" y="6209527"/>
            <a:ext cx="2890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Charles Darwin (1837)</a:t>
            </a:r>
            <a:endParaRPr lang="en-US" sz="2400" dirty="0">
              <a:solidFill>
                <a:srgbClr val="FFFFFF"/>
              </a:solidFill>
              <a:latin typeface="Bembo Book MT Std"/>
              <a:cs typeface="Bembo Book MT Std"/>
            </a:endParaRPr>
          </a:p>
        </p:txBody>
      </p:sp>
      <p:pic>
        <p:nvPicPr>
          <p:cNvPr id="4" name="Picture 3" descr="x7wee7mo5ykzjuosh5sk.jpg"/>
          <p:cNvPicPr>
            <a:picLocks noChangeAspect="1"/>
          </p:cNvPicPr>
          <p:nvPr/>
        </p:nvPicPr>
        <p:blipFill>
          <a:blip r:embed="rId3">
            <a:alphaModFix/>
          </a:blip>
          <a:srcRect l="3283" t="2695" r="1350" b="3499"/>
          <a:stretch>
            <a:fillRect/>
          </a:stretch>
        </p:blipFill>
        <p:spPr>
          <a:xfrm>
            <a:off x="4315255" y="402305"/>
            <a:ext cx="4828745" cy="44837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8973" y="4890769"/>
            <a:ext cx="419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  <a:latin typeface="Bembo Book MT Std"/>
                <a:cs typeface="Bembo Book MT Std"/>
              </a:rPr>
              <a:t>reverse side of manuscript page of Origin of Species </a:t>
            </a:r>
          </a:p>
          <a:p>
            <a:pPr algn="r"/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  <a:latin typeface="Bembo Book MT Std"/>
                <a:cs typeface="Bembo Book MT Std"/>
              </a:rPr>
              <a:t>(American Museum of Natural History)</a:t>
            </a:r>
            <a:endParaRPr lang="en-US" sz="1200" i="1" dirty="0">
              <a:solidFill>
                <a:schemeClr val="bg1">
                  <a:lumMod val="50000"/>
                </a:schemeClr>
              </a:solidFill>
              <a:latin typeface="Bembo Book MT Std"/>
              <a:cs typeface="Bembo Book MT Std"/>
            </a:endParaRPr>
          </a:p>
        </p:txBody>
      </p:sp>
    </p:spTree>
    <p:extLst>
      <p:ext uri="{BB962C8B-B14F-4D97-AF65-F5344CB8AC3E}">
        <p14:creationId xmlns:p14="http://schemas.microsoft.com/office/powerpoint/2010/main" val="13487096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6-06 at 11.28.4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/>
          <a:stretch/>
        </p:blipFill>
        <p:spPr>
          <a:xfrm>
            <a:off x="0" y="0"/>
            <a:ext cx="403531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8856" y="2763672"/>
            <a:ext cx="56451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Bembo Book MT Std"/>
                <a:cs typeface="Bembo Book MT Std"/>
              </a:rPr>
              <a:t>English:      </a:t>
            </a:r>
            <a:r>
              <a:rPr lang="en-US" sz="1400" dirty="0" smtClean="0">
                <a:latin typeface="Menlo Bold"/>
                <a:cs typeface="Menlo Bold"/>
              </a:rPr>
              <a:t>give  us</a:t>
            </a:r>
            <a:r>
              <a:rPr lang="en-US" sz="1400" dirty="0">
                <a:latin typeface="Menlo Bold"/>
                <a:cs typeface="Menlo Bold"/>
              </a:rPr>
              <a:t> </a:t>
            </a:r>
            <a:r>
              <a:rPr lang="en-US" sz="1400" dirty="0" smtClean="0">
                <a:latin typeface="Menlo Bold"/>
                <a:cs typeface="Menlo Bold"/>
              </a:rPr>
              <a:t>  this  day</a:t>
            </a:r>
            <a:r>
              <a:rPr lang="en-US" sz="1400" dirty="0">
                <a:latin typeface="Menlo Bold"/>
                <a:cs typeface="Menlo Bold"/>
              </a:rPr>
              <a:t> </a:t>
            </a:r>
            <a:r>
              <a:rPr lang="en-US" sz="1400" dirty="0" smtClean="0">
                <a:latin typeface="Menlo Bold"/>
                <a:cs typeface="Menlo Bold"/>
              </a:rPr>
              <a:t> our   daily     bread</a:t>
            </a:r>
          </a:p>
          <a:p>
            <a:r>
              <a:rPr lang="en-US" sz="1400" dirty="0" smtClean="0">
                <a:latin typeface="Bembo Book MT Std"/>
                <a:cs typeface="Bembo Book MT Std"/>
              </a:rPr>
              <a:t>Swedish:     </a:t>
            </a:r>
            <a:r>
              <a:rPr lang="en-US" sz="1400" dirty="0" err="1" smtClean="0">
                <a:latin typeface="Menlo Bold"/>
                <a:cs typeface="Menlo Bold"/>
              </a:rPr>
              <a:t>giv</a:t>
            </a:r>
            <a:r>
              <a:rPr lang="en-US" sz="1400" dirty="0" smtClean="0">
                <a:latin typeface="Menlo Bold"/>
                <a:cs typeface="Menlo Bold"/>
              </a:rPr>
              <a:t>   </a:t>
            </a:r>
            <a:r>
              <a:rPr lang="en-US" sz="1400" dirty="0" err="1" smtClean="0">
                <a:latin typeface="Menlo Bold"/>
                <a:cs typeface="Menlo Bold"/>
              </a:rPr>
              <a:t>oss</a:t>
            </a:r>
            <a:r>
              <a:rPr lang="en-US" sz="1400" dirty="0" smtClean="0">
                <a:latin typeface="Menlo Bold"/>
                <a:cs typeface="Menlo Bold"/>
              </a:rPr>
              <a:t>  </a:t>
            </a:r>
            <a:r>
              <a:rPr lang="en-US" sz="1400" dirty="0" err="1" smtClean="0">
                <a:latin typeface="Menlo Bold"/>
                <a:cs typeface="Menlo Bold"/>
              </a:rPr>
              <a:t>i</a:t>
            </a:r>
            <a:r>
              <a:rPr lang="en-US" sz="1400" dirty="0" smtClean="0">
                <a:latin typeface="Menlo Bold"/>
                <a:cs typeface="Menlo Bold"/>
              </a:rPr>
              <a:t>     dag  </a:t>
            </a:r>
            <a:r>
              <a:rPr lang="en-US" sz="1400" dirty="0" err="1" smtClean="0">
                <a:latin typeface="Menlo Bold"/>
                <a:cs typeface="Menlo Bold"/>
              </a:rPr>
              <a:t>vårt</a:t>
            </a:r>
            <a:r>
              <a:rPr lang="en-US" sz="1400" dirty="0" smtClean="0">
                <a:latin typeface="Menlo Bold"/>
                <a:cs typeface="Menlo Bold"/>
              </a:rPr>
              <a:t>  </a:t>
            </a:r>
            <a:r>
              <a:rPr lang="en-US" sz="1400" dirty="0" err="1" smtClean="0">
                <a:latin typeface="Menlo Bold"/>
                <a:cs typeface="Menlo Bold"/>
              </a:rPr>
              <a:t>dagliga</a:t>
            </a:r>
            <a:r>
              <a:rPr lang="en-US" sz="1400" dirty="0" smtClean="0">
                <a:latin typeface="Menlo Bold"/>
                <a:cs typeface="Menlo Bold"/>
              </a:rPr>
              <a:t>   </a:t>
            </a:r>
            <a:r>
              <a:rPr lang="en-US" sz="1400" dirty="0" err="1" smtClean="0">
                <a:latin typeface="Menlo Bold"/>
                <a:cs typeface="Menlo Bold"/>
              </a:rPr>
              <a:t>bröd</a:t>
            </a:r>
            <a:endParaRPr lang="en-US" sz="1400" dirty="0" smtClean="0">
              <a:latin typeface="Menlo Bold"/>
              <a:cs typeface="Menlo Bold"/>
            </a:endParaRPr>
          </a:p>
          <a:p>
            <a:r>
              <a:rPr lang="en-US" sz="1400" dirty="0" smtClean="0">
                <a:latin typeface="Bembo Book MT Std"/>
                <a:cs typeface="Bembo Book MT Std"/>
              </a:rPr>
              <a:t>Dutch:</a:t>
            </a:r>
            <a:r>
              <a:rPr lang="en-US" sz="1400" dirty="0">
                <a:latin typeface="Bembo Book MT Std"/>
                <a:cs typeface="Bembo Book MT Std"/>
              </a:rPr>
              <a:t> </a:t>
            </a:r>
            <a:r>
              <a:rPr lang="en-US" sz="1400" dirty="0" smtClean="0">
                <a:latin typeface="Bembo Book MT Std"/>
                <a:cs typeface="Bembo Book MT Std"/>
              </a:rPr>
              <a:t>       </a:t>
            </a:r>
            <a:r>
              <a:rPr lang="en-US" sz="1400" dirty="0" err="1" smtClean="0">
                <a:latin typeface="Menlo Bold"/>
                <a:cs typeface="Menlo Bold"/>
              </a:rPr>
              <a:t>geef</a:t>
            </a:r>
            <a:r>
              <a:rPr lang="en-US" sz="1400" dirty="0" smtClean="0">
                <a:latin typeface="Menlo Bold"/>
                <a:cs typeface="Menlo Bold"/>
              </a:rPr>
              <a:t>  </a:t>
            </a:r>
            <a:r>
              <a:rPr lang="en-US" sz="1400" dirty="0" err="1" smtClean="0">
                <a:latin typeface="Menlo Bold"/>
                <a:cs typeface="Menlo Bold"/>
              </a:rPr>
              <a:t>ons</a:t>
            </a:r>
            <a:r>
              <a:rPr lang="en-US" sz="1400" dirty="0" smtClean="0">
                <a:latin typeface="Menlo Bold"/>
                <a:cs typeface="Menlo Bold"/>
              </a:rPr>
              <a:t>    </a:t>
            </a:r>
            <a:r>
              <a:rPr lang="en-US" sz="1400" dirty="0" err="1" smtClean="0">
                <a:latin typeface="Menlo Bold"/>
                <a:cs typeface="Menlo Bold"/>
              </a:rPr>
              <a:t>heden</a:t>
            </a:r>
            <a:r>
              <a:rPr lang="en-US" sz="1400" dirty="0" smtClean="0">
                <a:latin typeface="Menlo Bold"/>
                <a:cs typeface="Menlo Bold"/>
              </a:rPr>
              <a:t>    </a:t>
            </a:r>
            <a:r>
              <a:rPr lang="en-US" sz="1400" dirty="0" err="1" smtClean="0">
                <a:latin typeface="Menlo Bold"/>
                <a:cs typeface="Menlo Bold"/>
              </a:rPr>
              <a:t>ons</a:t>
            </a:r>
            <a:r>
              <a:rPr lang="en-US" sz="1400" dirty="0" smtClean="0">
                <a:latin typeface="Menlo Bold"/>
                <a:cs typeface="Menlo Bold"/>
              </a:rPr>
              <a:t>   </a:t>
            </a:r>
            <a:r>
              <a:rPr lang="en-US" sz="1400" dirty="0" err="1" smtClean="0">
                <a:latin typeface="Menlo Bold"/>
                <a:cs typeface="Menlo Bold"/>
              </a:rPr>
              <a:t>dagelijks</a:t>
            </a:r>
            <a:r>
              <a:rPr lang="en-US" sz="1400" dirty="0" smtClean="0">
                <a:latin typeface="Menlo Bold"/>
                <a:cs typeface="Menlo Bold"/>
              </a:rPr>
              <a:t> brood</a:t>
            </a:r>
          </a:p>
          <a:p>
            <a:r>
              <a:rPr lang="en-US" sz="1400" dirty="0" smtClean="0">
                <a:latin typeface="Bembo Book MT Std"/>
                <a:cs typeface="Bembo Book MT Std"/>
              </a:rPr>
              <a:t>German:     </a:t>
            </a:r>
            <a:r>
              <a:rPr lang="en-US" sz="1400" dirty="0" err="1" smtClean="0">
                <a:latin typeface="Menlo Bold"/>
                <a:cs typeface="Menlo Bold"/>
              </a:rPr>
              <a:t>gib</a:t>
            </a:r>
            <a:r>
              <a:rPr lang="en-US" sz="1400" dirty="0" smtClean="0">
                <a:latin typeface="Menlo Bold"/>
                <a:cs typeface="Menlo Bold"/>
              </a:rPr>
              <a:t>   </a:t>
            </a:r>
            <a:r>
              <a:rPr lang="en-US" sz="1400" dirty="0" err="1" smtClean="0">
                <a:latin typeface="Menlo Bold"/>
                <a:cs typeface="Menlo Bold"/>
              </a:rPr>
              <a:t>uns</a:t>
            </a:r>
            <a:r>
              <a:rPr lang="en-US" sz="1400" dirty="0" smtClean="0">
                <a:latin typeface="Menlo Bold"/>
                <a:cs typeface="Menlo Bold"/>
              </a:rPr>
              <a:t>    </a:t>
            </a:r>
            <a:r>
              <a:rPr lang="en-US" sz="1400" dirty="0" err="1" smtClean="0">
                <a:latin typeface="Menlo Bold"/>
                <a:cs typeface="Menlo Bold"/>
              </a:rPr>
              <a:t>heute</a:t>
            </a:r>
            <a:r>
              <a:rPr lang="en-US" sz="1400" dirty="0" smtClean="0">
                <a:latin typeface="Menlo Bold"/>
                <a:cs typeface="Menlo Bold"/>
              </a:rPr>
              <a:t>    </a:t>
            </a:r>
            <a:r>
              <a:rPr lang="en-US" sz="1400" dirty="0" err="1" smtClean="0">
                <a:latin typeface="Menlo Bold"/>
                <a:cs typeface="Menlo Bold"/>
              </a:rPr>
              <a:t>unser</a:t>
            </a:r>
            <a:r>
              <a:rPr lang="en-US" sz="1400" dirty="0" smtClean="0">
                <a:latin typeface="Menlo Bold"/>
                <a:cs typeface="Menlo Bold"/>
              </a:rPr>
              <a:t> </a:t>
            </a:r>
            <a:r>
              <a:rPr lang="en-US" sz="1400" dirty="0" err="1" smtClean="0">
                <a:latin typeface="Menlo Bold"/>
                <a:cs typeface="Menlo Bold"/>
              </a:rPr>
              <a:t>tägliches</a:t>
            </a:r>
            <a:r>
              <a:rPr lang="en-US" sz="1400" dirty="0" smtClean="0">
                <a:latin typeface="Menlo Bold"/>
                <a:cs typeface="Menlo Bold"/>
              </a:rPr>
              <a:t> </a:t>
            </a:r>
            <a:r>
              <a:rPr lang="en-US" sz="1400" dirty="0" err="1" smtClean="0">
                <a:latin typeface="Menlo Bold"/>
                <a:cs typeface="Menlo Bold"/>
              </a:rPr>
              <a:t>brot</a:t>
            </a:r>
            <a:endParaRPr lang="en-US" sz="1400" dirty="0">
              <a:latin typeface="Menlo Bold"/>
              <a:cs typeface="Menlo Bold"/>
            </a:endParaRPr>
          </a:p>
          <a:p>
            <a:endParaRPr lang="en-US" sz="1400" dirty="0" smtClean="0">
              <a:latin typeface="Menlo Bold"/>
              <a:cs typeface="Menlo Bold"/>
            </a:endParaRPr>
          </a:p>
          <a:p>
            <a:r>
              <a:rPr lang="en-US" sz="1400" dirty="0" smtClean="0">
                <a:latin typeface="Bembo Book MT Std"/>
                <a:cs typeface="Bembo Book MT Std"/>
              </a:rPr>
              <a:t>Polish:</a:t>
            </a:r>
            <a:r>
              <a:rPr lang="en-US" sz="1400" dirty="0">
                <a:latin typeface="Bembo Book MT Std"/>
                <a:cs typeface="Bembo Book MT Std"/>
              </a:rPr>
              <a:t> </a:t>
            </a:r>
            <a:r>
              <a:rPr lang="en-US" sz="1400" dirty="0" smtClean="0">
                <a:latin typeface="Bembo Book MT Std"/>
                <a:cs typeface="Bembo Book MT Std"/>
              </a:rPr>
              <a:t>      </a:t>
            </a:r>
            <a:r>
              <a:rPr lang="en-US" sz="1400" dirty="0" err="1" smtClean="0">
                <a:latin typeface="Menlo Bold"/>
                <a:cs typeface="Menlo Bold"/>
              </a:rPr>
              <a:t>chleba</a:t>
            </a:r>
            <a:r>
              <a:rPr lang="en-US" sz="1400" dirty="0" smtClean="0">
                <a:latin typeface="Menlo Bold"/>
                <a:cs typeface="Menlo Bold"/>
              </a:rPr>
              <a:t> </a:t>
            </a:r>
            <a:r>
              <a:rPr lang="en-US" sz="1400" dirty="0" err="1" smtClean="0">
                <a:latin typeface="Menlo Bold"/>
                <a:cs typeface="Menlo Bold"/>
              </a:rPr>
              <a:t>naszego</a:t>
            </a:r>
            <a:r>
              <a:rPr lang="en-US" sz="1400" dirty="0" smtClean="0">
                <a:latin typeface="Menlo Bold"/>
                <a:cs typeface="Menlo Bold"/>
              </a:rPr>
              <a:t> </a:t>
            </a:r>
            <a:r>
              <a:rPr lang="en-US" sz="1400" dirty="0" err="1" smtClean="0">
                <a:latin typeface="Menlo Bold"/>
                <a:cs typeface="Menlo Bold"/>
              </a:rPr>
              <a:t>powszedniego</a:t>
            </a:r>
            <a:r>
              <a:rPr lang="en-US" sz="1400" dirty="0" smtClean="0">
                <a:latin typeface="Menlo Bold"/>
                <a:cs typeface="Menlo Bold"/>
              </a:rPr>
              <a:t> </a:t>
            </a:r>
            <a:r>
              <a:rPr lang="en-US" sz="1400" dirty="0" err="1" smtClean="0">
                <a:latin typeface="Menlo Bold"/>
                <a:cs typeface="Menlo Bold"/>
              </a:rPr>
              <a:t>daj</a:t>
            </a:r>
            <a:r>
              <a:rPr lang="en-US" sz="1400" dirty="0" smtClean="0">
                <a:latin typeface="Menlo Bold"/>
                <a:cs typeface="Menlo Bold"/>
              </a:rPr>
              <a:t> </a:t>
            </a:r>
            <a:r>
              <a:rPr lang="en-US" sz="1400" dirty="0" err="1" smtClean="0">
                <a:latin typeface="Menlo Bold"/>
                <a:cs typeface="Menlo Bold"/>
              </a:rPr>
              <a:t>nam</a:t>
            </a:r>
            <a:r>
              <a:rPr lang="en-US" sz="1400" dirty="0" smtClean="0">
                <a:latin typeface="Menlo Bold"/>
                <a:cs typeface="Menlo Bold"/>
              </a:rPr>
              <a:t> </a:t>
            </a:r>
            <a:r>
              <a:rPr lang="en-US" sz="1400" dirty="0" err="1" smtClean="0">
                <a:latin typeface="Menlo Bold"/>
                <a:cs typeface="Menlo Bold"/>
              </a:rPr>
              <a:t>dzisiaj</a:t>
            </a:r>
            <a:endParaRPr lang="en-US" sz="1400" dirty="0">
              <a:latin typeface="Menlo Bold"/>
              <a:cs typeface="Menlo Bold"/>
            </a:endParaRPr>
          </a:p>
          <a:p>
            <a:endParaRPr lang="en-US" sz="1400" dirty="0">
              <a:latin typeface="Menlo Bold"/>
              <a:cs typeface="Menlo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0736" y="6542669"/>
            <a:ext cx="3493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Bembo Book MT Std"/>
                <a:cs typeface="Bembo Book MT Std"/>
              </a:rPr>
              <a:t>Guy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Bembo Book MT Std"/>
                <a:cs typeface="Bembo Book MT Std"/>
              </a:rPr>
              <a:t>Deutscher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Bembo Book MT Std"/>
                <a:cs typeface="Bembo Book MT Std"/>
              </a:rPr>
              <a:t>,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Bembo Book MT Std"/>
                <a:cs typeface="Bembo Book MT Std"/>
              </a:rPr>
              <a:t>The Unfolding of Language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Bembo Book MT Std"/>
                <a:cs typeface="Bembo Book MT Std"/>
              </a:rPr>
              <a:t>(2005)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Bembo Book MT Std"/>
              <a:cs typeface="Bembo Book MT St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84063" y="6306202"/>
            <a:ext cx="3159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  <a:latin typeface="Bembo Book MT Std"/>
                <a:cs typeface="Bembo Book MT Std"/>
              </a:rPr>
              <a:t>Gray and Atkinson, Nature 426:435 (2003)</a:t>
            </a:r>
            <a:endParaRPr lang="en-US" sz="1400" dirty="0">
              <a:solidFill>
                <a:srgbClr val="7F7F7F"/>
              </a:solidFill>
              <a:latin typeface="Bembo Book MT Std"/>
              <a:cs typeface="Bembo Book MT Std"/>
            </a:endParaRPr>
          </a:p>
        </p:txBody>
      </p:sp>
    </p:spTree>
    <p:extLst>
      <p:ext uri="{BB962C8B-B14F-4D97-AF65-F5344CB8AC3E}">
        <p14:creationId xmlns:p14="http://schemas.microsoft.com/office/powerpoint/2010/main" val="2005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jurassic_p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"/>
            <a:ext cx="5156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6781800" y="5997575"/>
            <a:ext cx="20497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Bembo Book MT Std"/>
                <a:cs typeface="Bembo Book MT Std"/>
              </a:rPr>
              <a:t>Michael Crichton,</a:t>
            </a:r>
          </a:p>
          <a:p>
            <a:pPr eaLnBrk="1" hangingPunct="1"/>
            <a:r>
              <a:rPr lang="en-US" sz="2000" i="1" dirty="0">
                <a:solidFill>
                  <a:schemeClr val="bg1">
                    <a:lumMod val="85000"/>
                  </a:schemeClr>
                </a:solidFill>
                <a:latin typeface="Bembo Book MT Std"/>
                <a:cs typeface="Bembo Book MT Std"/>
              </a:rPr>
              <a:t>Jurassic Park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Bembo Book MT Std"/>
                <a:cs typeface="Bembo Book MT Std"/>
              </a:rPr>
              <a:t>(1990)</a:t>
            </a:r>
          </a:p>
        </p:txBody>
      </p:sp>
    </p:spTree>
    <p:extLst>
      <p:ext uri="{BB962C8B-B14F-4D97-AF65-F5344CB8AC3E}">
        <p14:creationId xmlns:p14="http://schemas.microsoft.com/office/powerpoint/2010/main" val="7219700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290" y="181930"/>
            <a:ext cx="39866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latin typeface="Bembo Book MT Std"/>
                <a:cs typeface="Bembo Book MT Std"/>
              </a:rPr>
              <a:t>English</a:t>
            </a:r>
            <a:r>
              <a:rPr lang="en-US" sz="2000" b="1" dirty="0" smtClean="0">
                <a:latin typeface="Bembo Book MT Std"/>
                <a:cs typeface="Bembo Book MT Std"/>
              </a:rPr>
              <a:t>	</a:t>
            </a:r>
            <a:r>
              <a:rPr lang="en-US" sz="2000" b="1" u="sng" dirty="0" smtClean="0">
                <a:latin typeface="Bembo Book MT Std"/>
                <a:cs typeface="Bembo Book MT Std"/>
              </a:rPr>
              <a:t>Danish</a:t>
            </a:r>
            <a:r>
              <a:rPr lang="en-US" sz="2000" b="1" dirty="0" smtClean="0">
                <a:latin typeface="Bembo Book MT Std"/>
                <a:cs typeface="Bembo Book MT Std"/>
              </a:rPr>
              <a:t>	</a:t>
            </a:r>
            <a:r>
              <a:rPr lang="en-US" sz="2000" b="1" u="sng" dirty="0" smtClean="0">
                <a:latin typeface="Bembo Book MT Std"/>
                <a:cs typeface="Bembo Book MT Std"/>
              </a:rPr>
              <a:t>Italian</a:t>
            </a:r>
            <a:r>
              <a:rPr lang="en-US" sz="2000" b="1" dirty="0" smtClean="0">
                <a:latin typeface="Bembo Book MT Std"/>
                <a:cs typeface="Bembo Book MT Std"/>
              </a:rPr>
              <a:t>	</a:t>
            </a:r>
            <a:r>
              <a:rPr lang="en-US" sz="2000" b="1" u="sng" dirty="0" smtClean="0">
                <a:latin typeface="Bembo Book MT Std"/>
                <a:cs typeface="Bembo Book MT Std"/>
              </a:rPr>
              <a:t>French</a:t>
            </a:r>
          </a:p>
          <a:p>
            <a:r>
              <a:rPr lang="en-US" sz="2000" b="1" u="sng" dirty="0" smtClean="0">
                <a:latin typeface="Bembo Book MT Std"/>
                <a:cs typeface="Bembo Book MT Std"/>
              </a:rPr>
              <a:t>f</a:t>
            </a:r>
            <a:r>
              <a:rPr lang="en-US" sz="2000" dirty="0" smtClean="0">
                <a:latin typeface="Bembo Book MT Std"/>
                <a:cs typeface="Bembo Book MT Std"/>
              </a:rPr>
              <a:t>ather	</a:t>
            </a:r>
            <a:r>
              <a:rPr lang="en-US" sz="2000" b="1" u="sng" dirty="0" smtClean="0">
                <a:latin typeface="Bembo Book MT Std"/>
                <a:cs typeface="Bembo Book MT Std"/>
              </a:rPr>
              <a:t>f</a:t>
            </a:r>
            <a:r>
              <a:rPr lang="en-US" sz="2000" dirty="0" smtClean="0">
                <a:latin typeface="Bembo Book MT Std"/>
                <a:cs typeface="Bembo Book MT Std"/>
              </a:rPr>
              <a:t>ader		</a:t>
            </a:r>
            <a:r>
              <a:rPr lang="en-US" sz="2000" b="1" u="sng" dirty="0" smtClean="0">
                <a:latin typeface="Bembo Book MT Std"/>
                <a:cs typeface="Bembo Book MT Std"/>
              </a:rPr>
              <a:t>p</a:t>
            </a:r>
            <a:r>
              <a:rPr lang="en-US" sz="2000" dirty="0" smtClean="0">
                <a:latin typeface="Bembo Book MT Std"/>
                <a:cs typeface="Bembo Book MT Std"/>
              </a:rPr>
              <a:t>adre	</a:t>
            </a:r>
            <a:r>
              <a:rPr lang="en-US" sz="2000" b="1" u="sng" dirty="0" err="1" smtClean="0">
                <a:latin typeface="Bembo Book MT Std"/>
                <a:cs typeface="Bembo Book MT Std"/>
              </a:rPr>
              <a:t>p</a:t>
            </a:r>
            <a:r>
              <a:rPr lang="en-US" sz="2000" dirty="0" err="1" smtClean="0">
                <a:latin typeface="Bembo Book MT Std"/>
                <a:cs typeface="Bembo Book MT Std"/>
              </a:rPr>
              <a:t>ere</a:t>
            </a:r>
            <a:endParaRPr lang="en-US" sz="2000" dirty="0" smtClean="0">
              <a:latin typeface="Bembo Book MT Std"/>
              <a:cs typeface="Bembo Book MT Std"/>
            </a:endParaRPr>
          </a:p>
          <a:p>
            <a:r>
              <a:rPr lang="en-US" sz="2000" b="1" u="sng" dirty="0" smtClean="0">
                <a:latin typeface="Bembo Book MT Std"/>
                <a:cs typeface="Bembo Book MT Std"/>
              </a:rPr>
              <a:t>f</a:t>
            </a:r>
            <a:r>
              <a:rPr lang="en-US" sz="2000" dirty="0" smtClean="0">
                <a:latin typeface="Bembo Book MT Std"/>
                <a:cs typeface="Bembo Book MT Std"/>
              </a:rPr>
              <a:t>ish			</a:t>
            </a:r>
            <a:r>
              <a:rPr lang="en-US" sz="2000" b="1" u="sng" dirty="0" err="1" smtClean="0">
                <a:latin typeface="Bembo Book MT Std"/>
                <a:cs typeface="Bembo Book MT Std"/>
              </a:rPr>
              <a:t>f</a:t>
            </a:r>
            <a:r>
              <a:rPr lang="en-US" sz="2000" dirty="0" err="1" smtClean="0">
                <a:latin typeface="Bembo Book MT Std"/>
                <a:cs typeface="Bembo Book MT Std"/>
              </a:rPr>
              <a:t>isk</a:t>
            </a:r>
            <a:r>
              <a:rPr lang="en-US" sz="2000" dirty="0" smtClean="0">
                <a:latin typeface="Bembo Book MT Std"/>
                <a:cs typeface="Bembo Book MT Std"/>
              </a:rPr>
              <a:t>			</a:t>
            </a:r>
            <a:r>
              <a:rPr lang="en-US" sz="2000" b="1" u="sng" dirty="0" err="1" smtClean="0">
                <a:latin typeface="Bembo Book MT Std"/>
                <a:cs typeface="Bembo Book MT Std"/>
              </a:rPr>
              <a:t>p</a:t>
            </a:r>
            <a:r>
              <a:rPr lang="en-US" sz="2000" dirty="0" err="1" smtClean="0">
                <a:latin typeface="Bembo Book MT Std"/>
                <a:cs typeface="Bembo Book MT Std"/>
              </a:rPr>
              <a:t>esce</a:t>
            </a:r>
            <a:r>
              <a:rPr lang="en-US" sz="2000" dirty="0" smtClean="0">
                <a:latin typeface="Bembo Book MT Std"/>
                <a:cs typeface="Bembo Book MT Std"/>
              </a:rPr>
              <a:t>	</a:t>
            </a:r>
            <a:r>
              <a:rPr lang="en-US" sz="2000" b="1" u="sng" dirty="0" err="1" smtClean="0">
                <a:latin typeface="Bembo Book MT Std"/>
                <a:cs typeface="Bembo Book MT Std"/>
              </a:rPr>
              <a:t>p</a:t>
            </a:r>
            <a:r>
              <a:rPr lang="en-US" sz="2000" dirty="0" err="1" smtClean="0">
                <a:latin typeface="Bembo Book MT Std"/>
                <a:cs typeface="Bembo Book MT Std"/>
              </a:rPr>
              <a:t>ech</a:t>
            </a:r>
            <a:endParaRPr lang="en-US" sz="2000" dirty="0" smtClean="0">
              <a:latin typeface="Bembo Book MT Std"/>
              <a:cs typeface="Bembo Book MT Std"/>
            </a:endParaRPr>
          </a:p>
          <a:p>
            <a:r>
              <a:rPr lang="en-US" sz="2000" b="1" u="sng" dirty="0" smtClean="0">
                <a:latin typeface="Bembo Book MT Std"/>
                <a:cs typeface="Bembo Book MT Std"/>
              </a:rPr>
              <a:t>f</a:t>
            </a:r>
            <a:r>
              <a:rPr lang="en-US" sz="2000" dirty="0" smtClean="0">
                <a:latin typeface="Bembo Book MT Std"/>
                <a:cs typeface="Bembo Book MT Std"/>
              </a:rPr>
              <a:t>oot			</a:t>
            </a:r>
            <a:r>
              <a:rPr lang="en-US" sz="2000" b="1" u="sng" dirty="0" err="1" smtClean="0">
                <a:latin typeface="Bembo Book MT Std"/>
                <a:cs typeface="Bembo Book MT Std"/>
              </a:rPr>
              <a:t>f</a:t>
            </a:r>
            <a:r>
              <a:rPr lang="en-US" sz="2000" dirty="0" err="1" smtClean="0">
                <a:latin typeface="Bembo Book MT Std"/>
                <a:cs typeface="Bembo Book MT Std"/>
              </a:rPr>
              <a:t>od</a:t>
            </a:r>
            <a:r>
              <a:rPr lang="en-US" sz="2000" dirty="0" smtClean="0">
                <a:latin typeface="Bembo Book MT Std"/>
                <a:cs typeface="Bembo Book MT Std"/>
              </a:rPr>
              <a:t>			</a:t>
            </a:r>
            <a:r>
              <a:rPr lang="en-US" sz="2000" b="1" u="sng" dirty="0" err="1" smtClean="0">
                <a:latin typeface="Bembo Book MT Std"/>
                <a:cs typeface="Bembo Book MT Std"/>
              </a:rPr>
              <a:t>p</a:t>
            </a:r>
            <a:r>
              <a:rPr lang="en-US" sz="2000" dirty="0" err="1" smtClean="0">
                <a:latin typeface="Bembo Book MT Std"/>
                <a:cs typeface="Bembo Book MT Std"/>
              </a:rPr>
              <a:t>iede</a:t>
            </a:r>
            <a:r>
              <a:rPr lang="en-US" sz="2000" dirty="0" smtClean="0">
                <a:latin typeface="Bembo Book MT Std"/>
                <a:cs typeface="Bembo Book MT Std"/>
              </a:rPr>
              <a:t>		</a:t>
            </a:r>
            <a:r>
              <a:rPr lang="en-US" sz="2000" b="1" u="sng" dirty="0" smtClean="0">
                <a:latin typeface="Bembo Book MT Std"/>
                <a:cs typeface="Bembo Book MT Std"/>
              </a:rPr>
              <a:t>p</a:t>
            </a:r>
            <a:r>
              <a:rPr lang="en-US" sz="2000" dirty="0" smtClean="0">
                <a:latin typeface="Bembo Book MT Std"/>
                <a:cs typeface="Bembo Book MT Std"/>
              </a:rPr>
              <a:t>ied</a:t>
            </a:r>
          </a:p>
          <a:p>
            <a:r>
              <a:rPr lang="en-US" sz="2000" b="1" u="sng" dirty="0" smtClean="0">
                <a:latin typeface="Bembo Book MT Std"/>
                <a:cs typeface="Bembo Book MT Std"/>
              </a:rPr>
              <a:t>f</a:t>
            </a:r>
            <a:r>
              <a:rPr lang="en-US" sz="2000" dirty="0" smtClean="0">
                <a:latin typeface="Bembo Book MT Std"/>
                <a:cs typeface="Bembo Book MT Std"/>
              </a:rPr>
              <a:t>or			</a:t>
            </a:r>
            <a:r>
              <a:rPr lang="en-US" sz="2000" b="1" u="sng" dirty="0" smtClean="0">
                <a:latin typeface="Bembo Book MT Std"/>
                <a:cs typeface="Bembo Book MT Std"/>
              </a:rPr>
              <a:t>f</a:t>
            </a:r>
            <a:r>
              <a:rPr lang="en-US" sz="2000" dirty="0" smtClean="0">
                <a:latin typeface="Bembo Book MT Std"/>
                <a:cs typeface="Bembo Book MT Std"/>
              </a:rPr>
              <a:t>or			</a:t>
            </a:r>
            <a:r>
              <a:rPr lang="en-US" sz="2000" b="1" u="sng" dirty="0" smtClean="0">
                <a:latin typeface="Bembo Book MT Std"/>
                <a:cs typeface="Bembo Book MT Std"/>
              </a:rPr>
              <a:t>p</a:t>
            </a:r>
            <a:r>
              <a:rPr lang="en-US" sz="2000" dirty="0" smtClean="0">
                <a:latin typeface="Bembo Book MT Std"/>
                <a:cs typeface="Bembo Book MT Std"/>
              </a:rPr>
              <a:t>er			</a:t>
            </a:r>
            <a:r>
              <a:rPr lang="en-US" sz="2000" b="1" u="sng" dirty="0" smtClean="0">
                <a:latin typeface="Bembo Book MT Std"/>
                <a:cs typeface="Bembo Book MT Std"/>
              </a:rPr>
              <a:t>p</a:t>
            </a:r>
            <a:r>
              <a:rPr lang="en-US" sz="2000" dirty="0" smtClean="0">
                <a:latin typeface="Bembo Book MT Std"/>
                <a:cs typeface="Bembo Book MT Std"/>
              </a:rPr>
              <a:t>our</a:t>
            </a:r>
          </a:p>
          <a:p>
            <a:r>
              <a:rPr lang="en-US" sz="2000" b="1" u="sng" dirty="0" smtClean="0">
                <a:latin typeface="Bembo Book MT Std"/>
                <a:cs typeface="Bembo Book MT Std"/>
              </a:rPr>
              <a:t>f</a:t>
            </a:r>
            <a:r>
              <a:rPr lang="en-US" sz="2000" dirty="0" smtClean="0">
                <a:latin typeface="Bembo Book MT Std"/>
                <a:cs typeface="Bembo Book MT Std"/>
              </a:rPr>
              <a:t>irst			</a:t>
            </a:r>
            <a:r>
              <a:rPr lang="en-US" sz="2000" b="1" u="sng" dirty="0" err="1" smtClean="0">
                <a:latin typeface="Bembo Book MT Std"/>
                <a:cs typeface="Bembo Book MT Std"/>
              </a:rPr>
              <a:t>f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</a:rPr>
              <a:t>ø</a:t>
            </a:r>
            <a:r>
              <a:rPr lang="en-US" sz="2000" dirty="0" err="1" smtClean="0">
                <a:latin typeface="Bembo Book MT Std"/>
                <a:cs typeface="Bembo Book MT Std"/>
              </a:rPr>
              <a:t>rst</a:t>
            </a:r>
            <a:r>
              <a:rPr lang="en-US" sz="2000" dirty="0" smtClean="0">
                <a:latin typeface="Bembo Book MT Std"/>
                <a:cs typeface="Bembo Book MT Std"/>
              </a:rPr>
              <a:t>			</a:t>
            </a:r>
            <a:r>
              <a:rPr lang="en-US" sz="2000" b="1" u="sng" dirty="0" smtClean="0">
                <a:latin typeface="Bembo Book MT Std"/>
                <a:cs typeface="Bembo Book MT Std"/>
              </a:rPr>
              <a:t>p</a:t>
            </a:r>
            <a:r>
              <a:rPr lang="en-US" sz="2000" dirty="0" smtClean="0">
                <a:latin typeface="Bembo Book MT Std"/>
                <a:cs typeface="Bembo Book MT Std"/>
              </a:rPr>
              <a:t>rimo	</a:t>
            </a:r>
            <a:r>
              <a:rPr lang="en-US" sz="2000" b="1" u="sng" dirty="0" smtClean="0">
                <a:latin typeface="Bembo Book MT Std"/>
                <a:cs typeface="Bembo Book MT Std"/>
              </a:rPr>
              <a:t>p</a:t>
            </a:r>
            <a:r>
              <a:rPr lang="en-US" sz="2000" dirty="0" smtClean="0">
                <a:latin typeface="Bembo Book MT Std"/>
                <a:cs typeface="Bembo Book MT Std"/>
              </a:rPr>
              <a:t>remier</a:t>
            </a:r>
          </a:p>
          <a:p>
            <a:r>
              <a:rPr lang="en-US" sz="2000" dirty="0" smtClean="0">
                <a:latin typeface="Bembo Book MT Std"/>
                <a:cs typeface="Bembo Book MT Std"/>
              </a:rPr>
              <a:t>	</a:t>
            </a:r>
            <a:endParaRPr lang="en-US" sz="2000" dirty="0">
              <a:latin typeface="Bembo Book MT Std"/>
              <a:cs typeface="Bembo Book MT Std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970897" y="86856"/>
            <a:ext cx="3165935" cy="2781761"/>
            <a:chOff x="5494380" y="1335451"/>
            <a:chExt cx="3165935" cy="2781761"/>
          </a:xfrm>
        </p:grpSpPr>
        <p:sp>
          <p:nvSpPr>
            <p:cNvPr id="3" name="TextBox 2"/>
            <p:cNvSpPr txBox="1"/>
            <p:nvPr/>
          </p:nvSpPr>
          <p:spPr>
            <a:xfrm>
              <a:off x="5643795" y="1779447"/>
              <a:ext cx="26487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Bembo Book MT Std"/>
                  <a:cs typeface="Bembo Book MT Std"/>
                </a:rPr>
                <a:t>b	d	g</a:t>
              </a:r>
              <a:endParaRPr lang="en-US" dirty="0">
                <a:latin typeface="Bembo Book MT Std"/>
                <a:cs typeface="Bembo Book MT Std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5779626" y="2148779"/>
              <a:ext cx="0" cy="4660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6237647" y="2148779"/>
              <a:ext cx="0" cy="4660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6695667" y="2148779"/>
              <a:ext cx="0" cy="4660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124357" y="1779447"/>
              <a:ext cx="15359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Bembo Book MT Std"/>
                  <a:cs typeface="Bembo Book MT Std"/>
                </a:rPr>
                <a:t>Indo-European</a:t>
              </a:r>
              <a:endParaRPr lang="en-US" dirty="0">
                <a:latin typeface="Bembo Book MT Std"/>
                <a:cs typeface="Bembo Book MT Std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33197" y="2614835"/>
              <a:ext cx="12088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Bembo Book MT Std"/>
                  <a:cs typeface="Bembo Book MT Std"/>
                </a:rPr>
                <a:t>k 	t	p</a:t>
              </a:r>
            </a:p>
            <a:p>
              <a:r>
                <a:rPr lang="en-US" dirty="0" smtClean="0">
                  <a:latin typeface="Bembo Book MT Std"/>
                  <a:cs typeface="Bembo Book MT Std"/>
                </a:rPr>
                <a:t>k	t	p		</a:t>
              </a:r>
              <a:endParaRPr lang="en-US" dirty="0">
                <a:latin typeface="Bembo Book MT Std"/>
                <a:cs typeface="Bembo Book MT Std"/>
              </a:endParaRPr>
            </a:p>
          </p:txBody>
        </p:sp>
        <p:cxnSp>
          <p:nvCxnSpPr>
            <p:cNvPr id="11" name="Straight Connector 10"/>
            <p:cNvCxnSpPr>
              <a:endCxn id="12" idx="3"/>
            </p:cNvCxnSpPr>
            <p:nvPr/>
          </p:nvCxnSpPr>
          <p:spPr>
            <a:xfrm>
              <a:off x="5494380" y="2961216"/>
              <a:ext cx="3165935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124357" y="2638050"/>
              <a:ext cx="15359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Bembo Book MT Std"/>
                  <a:cs typeface="Bembo Book MT Std"/>
                </a:rPr>
                <a:t>Germanic</a:t>
              </a:r>
            </a:p>
            <a:p>
              <a:r>
                <a:rPr lang="en-US" dirty="0" smtClean="0">
                  <a:latin typeface="Bembo Book MT Std"/>
                  <a:cs typeface="Bembo Book MT Std"/>
                </a:rPr>
                <a:t>Indo-European</a:t>
              </a:r>
              <a:endParaRPr lang="en-US" dirty="0">
                <a:latin typeface="Bembo Book MT Std"/>
                <a:cs typeface="Bembo Book MT Std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5781790" y="3265259"/>
              <a:ext cx="0" cy="4660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6239811" y="3265259"/>
              <a:ext cx="0" cy="4660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697831" y="3265259"/>
              <a:ext cx="0" cy="4660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517740" y="3747880"/>
              <a:ext cx="26487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Bembo Book MT Std"/>
                  <a:cs typeface="Bembo Book MT Std"/>
                </a:rPr>
                <a:t>ch,h</a:t>
              </a:r>
              <a:r>
                <a:rPr lang="en-US" dirty="0" smtClean="0">
                  <a:latin typeface="Bembo Book MT Std"/>
                  <a:cs typeface="Bembo Book MT Std"/>
                </a:rPr>
                <a:t>	  </a:t>
              </a:r>
              <a:r>
                <a:rPr lang="en-US" dirty="0" err="1" smtClean="0">
                  <a:latin typeface="Bembo Book MT Std"/>
                  <a:cs typeface="Bembo Book MT Std"/>
                </a:rPr>
                <a:t>th</a:t>
              </a:r>
              <a:r>
                <a:rPr lang="en-US" dirty="0" smtClean="0">
                  <a:latin typeface="Bembo Book MT Std"/>
                  <a:cs typeface="Bembo Book MT Std"/>
                </a:rPr>
                <a:t>	  f</a:t>
              </a:r>
              <a:endParaRPr lang="en-US" dirty="0">
                <a:latin typeface="Bembo Book MT Std"/>
                <a:cs typeface="Bembo Book MT Std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24357" y="3739611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Bembo Book MT Std"/>
                  <a:cs typeface="Bembo Book MT Std"/>
                </a:rPr>
                <a:t>Germanic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98334" y="1335451"/>
              <a:ext cx="2266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Bembo Book MT Std"/>
                  <a:cs typeface="Bembo Book MT Std"/>
                </a:rPr>
                <a:t>“Grimm’s Law”</a:t>
              </a:r>
              <a:endParaRPr lang="en-US" sz="2400" b="1" dirty="0">
                <a:latin typeface="Bembo Book MT Std"/>
                <a:cs typeface="Bembo Book MT Std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10538" y="3171725"/>
            <a:ext cx="88247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latin typeface="Bembo Book MT Std"/>
                <a:cs typeface="Bembo Book MT Std"/>
              </a:rPr>
              <a:t>Indo-European:</a:t>
            </a:r>
            <a:r>
              <a:rPr lang="en-US" sz="2000" b="1" dirty="0" smtClean="0">
                <a:latin typeface="Bembo Book MT Std"/>
                <a:cs typeface="Bembo Book MT Std"/>
              </a:rPr>
              <a:t>	</a:t>
            </a:r>
            <a:r>
              <a:rPr lang="en-US" sz="2000" b="1" u="sng" dirty="0" smtClean="0">
                <a:latin typeface="Bembo Book MT Std"/>
                <a:cs typeface="Bembo Book MT Std"/>
              </a:rPr>
              <a:t>Germanic:</a:t>
            </a:r>
            <a:r>
              <a:rPr lang="en-US" sz="2000" b="1" dirty="0" smtClean="0">
                <a:latin typeface="Bembo Book MT Std"/>
                <a:cs typeface="Bembo Book MT Std"/>
              </a:rPr>
              <a:t>	</a:t>
            </a:r>
            <a:r>
              <a:rPr lang="en-US" sz="2000" b="1" u="sng" dirty="0" smtClean="0">
                <a:latin typeface="Bembo Book MT Std"/>
                <a:cs typeface="Bembo Book MT Std"/>
              </a:rPr>
              <a:t>English:</a:t>
            </a:r>
            <a:r>
              <a:rPr lang="en-US" sz="2000" b="1" dirty="0" smtClean="0">
                <a:latin typeface="Bembo Book MT Std"/>
                <a:cs typeface="Bembo Book MT Std"/>
              </a:rPr>
              <a:t>		</a:t>
            </a:r>
            <a:r>
              <a:rPr lang="en-US" sz="2000" b="1" u="sng" dirty="0" smtClean="0">
                <a:latin typeface="Bembo Book MT Std"/>
                <a:cs typeface="Bembo Book MT Std"/>
              </a:rPr>
              <a:t>borrowed later from Latin/Greek:</a:t>
            </a:r>
            <a:r>
              <a:rPr lang="en-US" sz="2000" b="1" dirty="0" smtClean="0">
                <a:latin typeface="Bembo Book MT Std"/>
                <a:cs typeface="Bembo Book MT Std"/>
              </a:rPr>
              <a:t> </a:t>
            </a:r>
          </a:p>
          <a:p>
            <a:r>
              <a:rPr lang="en-US" sz="2000" i="1" dirty="0" err="1" smtClean="0">
                <a:latin typeface="Bembo Book MT Std"/>
                <a:cs typeface="Bembo Book MT Std"/>
              </a:rPr>
              <a:t>kerd</a:t>
            </a:r>
            <a:r>
              <a:rPr lang="en-US" sz="2000" dirty="0" smtClean="0">
                <a:latin typeface="Bembo Book MT Std"/>
                <a:cs typeface="Bembo Book MT Std"/>
              </a:rPr>
              <a:t>							</a:t>
            </a:r>
            <a:r>
              <a:rPr lang="en-US" sz="2000" i="1" dirty="0" err="1" smtClean="0">
                <a:latin typeface="Bembo Book MT Std"/>
                <a:cs typeface="Bembo Book MT Std"/>
              </a:rPr>
              <a:t>hert</a:t>
            </a:r>
            <a:r>
              <a:rPr lang="en-US" sz="2000" dirty="0" smtClean="0">
                <a:latin typeface="Bembo Book MT Std"/>
                <a:cs typeface="Bembo Book MT Std"/>
              </a:rPr>
              <a:t>					heart			</a:t>
            </a:r>
            <a:r>
              <a:rPr lang="en-US" sz="2000" i="1" dirty="0" err="1" smtClean="0">
                <a:latin typeface="Bembo Book MT Std"/>
                <a:cs typeface="Bembo Book MT Std"/>
              </a:rPr>
              <a:t>kardia</a:t>
            </a:r>
            <a:r>
              <a:rPr lang="en-US" sz="2000" dirty="0" smtClean="0">
                <a:latin typeface="Bembo Book MT Std"/>
                <a:cs typeface="Bembo Book MT Std"/>
              </a:rPr>
              <a:t>  &gt;  cardiac</a:t>
            </a:r>
          </a:p>
          <a:p>
            <a:r>
              <a:rPr lang="en-US" sz="2000" i="1" dirty="0" smtClean="0">
                <a:latin typeface="Bembo Book MT Std"/>
                <a:cs typeface="Bembo Book MT Std"/>
              </a:rPr>
              <a:t>kwon			</a:t>
            </a:r>
            <a:r>
              <a:rPr lang="en-US" sz="2000" i="1" dirty="0" err="1" smtClean="0">
                <a:latin typeface="Bembo Book MT Std"/>
                <a:cs typeface="Bembo Book MT Std"/>
              </a:rPr>
              <a:t>hund</a:t>
            </a:r>
            <a:r>
              <a:rPr lang="en-US" sz="2000" i="1" dirty="0" smtClean="0">
                <a:latin typeface="Bembo Book MT Std"/>
                <a:cs typeface="Bembo Book MT Std"/>
              </a:rPr>
              <a:t>			</a:t>
            </a:r>
            <a:r>
              <a:rPr lang="en-US" sz="2000" dirty="0" smtClean="0">
                <a:latin typeface="Bembo Book MT Std"/>
                <a:cs typeface="Bembo Book MT Std"/>
              </a:rPr>
              <a:t>hound		</a:t>
            </a:r>
            <a:r>
              <a:rPr lang="en-US" sz="2000" i="1" dirty="0" err="1" smtClean="0">
                <a:latin typeface="Bembo Book MT Std"/>
                <a:cs typeface="Bembo Book MT Std"/>
              </a:rPr>
              <a:t>canis</a:t>
            </a:r>
            <a:r>
              <a:rPr lang="en-US" sz="2000" i="1" dirty="0" smtClean="0">
                <a:latin typeface="Bembo Book MT Std"/>
                <a:cs typeface="Bembo Book MT Std"/>
              </a:rPr>
              <a:t> </a:t>
            </a:r>
            <a:r>
              <a:rPr lang="en-US" sz="2000" dirty="0" smtClean="0">
                <a:latin typeface="Bembo Book MT Std"/>
                <a:cs typeface="Bembo Book MT Std"/>
              </a:rPr>
              <a:t>&gt;  canine</a:t>
            </a:r>
          </a:p>
          <a:p>
            <a:endParaRPr lang="en-US" sz="2000" i="1" dirty="0">
              <a:latin typeface="Bembo Book MT Std"/>
              <a:cs typeface="Bembo Book MT Std"/>
            </a:endParaRPr>
          </a:p>
          <a:p>
            <a:r>
              <a:rPr lang="en-US" sz="2000" i="1" dirty="0" err="1" smtClean="0">
                <a:latin typeface="Bembo Book MT Std"/>
                <a:cs typeface="Bembo Book MT Std"/>
              </a:rPr>
              <a:t>nok</a:t>
            </a:r>
            <a:r>
              <a:rPr lang="en-US" sz="2000" i="1" baseline="30000" dirty="0" err="1" smtClean="0">
                <a:latin typeface="Bembo Book MT Std"/>
                <a:cs typeface="Bembo Book MT Std"/>
              </a:rPr>
              <a:t>w</a:t>
            </a:r>
            <a:r>
              <a:rPr lang="en-US" sz="2000" i="1" dirty="0" err="1" smtClean="0">
                <a:latin typeface="Bembo Book MT Std"/>
                <a:cs typeface="Bembo Book MT Std"/>
              </a:rPr>
              <a:t>t</a:t>
            </a:r>
            <a:r>
              <a:rPr lang="en-US" sz="2000" i="1" dirty="0" smtClean="0">
                <a:latin typeface="Bembo Book MT Std"/>
                <a:cs typeface="Bembo Book MT Std"/>
              </a:rPr>
              <a:t>			</a:t>
            </a:r>
            <a:r>
              <a:rPr lang="en-US" sz="2000" i="1" dirty="0" err="1" smtClean="0">
                <a:latin typeface="Bembo Book MT Std"/>
                <a:cs typeface="Bembo Book MT Std"/>
              </a:rPr>
              <a:t>nacht</a:t>
            </a:r>
            <a:r>
              <a:rPr lang="en-US" sz="2000" i="1" dirty="0" smtClean="0">
                <a:latin typeface="Bembo Book MT Std"/>
                <a:cs typeface="Bembo Book MT Std"/>
              </a:rPr>
              <a:t>		</a:t>
            </a:r>
            <a:r>
              <a:rPr lang="en-US" sz="2000" dirty="0" smtClean="0">
                <a:latin typeface="Bembo Book MT Std"/>
                <a:cs typeface="Bembo Book MT Std"/>
              </a:rPr>
              <a:t>night			</a:t>
            </a:r>
            <a:r>
              <a:rPr lang="en-US" sz="2000" i="1" dirty="0" err="1" smtClean="0">
                <a:latin typeface="Bembo Book MT Std"/>
                <a:cs typeface="Bembo Book MT Std"/>
              </a:rPr>
              <a:t>noctis</a:t>
            </a:r>
            <a:r>
              <a:rPr lang="en-US" sz="2000" i="1" dirty="0" smtClean="0">
                <a:latin typeface="Bembo Book MT Std"/>
                <a:cs typeface="Bembo Book MT Std"/>
              </a:rPr>
              <a:t> </a:t>
            </a:r>
            <a:r>
              <a:rPr lang="en-US" sz="2000" dirty="0" smtClean="0">
                <a:latin typeface="Bembo Book MT Std"/>
                <a:cs typeface="Bembo Book MT Std"/>
              </a:rPr>
              <a:t>&gt; nocturnal</a:t>
            </a:r>
          </a:p>
          <a:p>
            <a:r>
              <a:rPr lang="en-US" sz="2000" i="1" dirty="0" err="1" smtClean="0">
                <a:latin typeface="Bembo Book MT Std"/>
                <a:cs typeface="Bembo Book MT Std"/>
              </a:rPr>
              <a:t>lewkto</a:t>
            </a:r>
            <a:r>
              <a:rPr lang="en-US" sz="2000" i="1" dirty="0" smtClean="0">
                <a:latin typeface="Bembo Book MT Std"/>
                <a:cs typeface="Bembo Book MT Std"/>
              </a:rPr>
              <a:t>			</a:t>
            </a:r>
            <a:r>
              <a:rPr lang="en-US" sz="2000" i="1" dirty="0" err="1" smtClean="0">
                <a:latin typeface="Bembo Book MT Std"/>
                <a:cs typeface="Bembo Book MT Std"/>
              </a:rPr>
              <a:t>leucht</a:t>
            </a:r>
            <a:r>
              <a:rPr lang="en-US" sz="2000" i="1" dirty="0" smtClean="0">
                <a:latin typeface="Bembo Book MT Std"/>
                <a:cs typeface="Bembo Book MT Std"/>
              </a:rPr>
              <a:t>		</a:t>
            </a:r>
            <a:r>
              <a:rPr lang="en-US" sz="2000" dirty="0" smtClean="0">
                <a:latin typeface="Bembo Book MT Std"/>
                <a:cs typeface="Bembo Book MT Std"/>
              </a:rPr>
              <a:t>light			</a:t>
            </a:r>
            <a:r>
              <a:rPr lang="en-US" sz="2000" i="1" dirty="0" err="1" smtClean="0">
                <a:latin typeface="Bembo Book MT Std"/>
                <a:cs typeface="Bembo Book MT Std"/>
              </a:rPr>
              <a:t>lucis</a:t>
            </a:r>
            <a:r>
              <a:rPr lang="en-US" sz="2000" i="1" dirty="0" smtClean="0">
                <a:latin typeface="Bembo Book MT Std"/>
                <a:cs typeface="Bembo Book MT Std"/>
              </a:rPr>
              <a:t> </a:t>
            </a:r>
            <a:r>
              <a:rPr lang="en-US" sz="2000" dirty="0" smtClean="0">
                <a:latin typeface="Bembo Book MT Std"/>
                <a:cs typeface="Bembo Book MT Std"/>
              </a:rPr>
              <a:t>&gt;  Lucifer</a:t>
            </a:r>
          </a:p>
          <a:p>
            <a:endParaRPr lang="en-US" sz="2000" dirty="0">
              <a:latin typeface="Bembo Book MT Std"/>
              <a:cs typeface="Bembo Book MT Std"/>
            </a:endParaRPr>
          </a:p>
          <a:p>
            <a:r>
              <a:rPr lang="en-US" sz="2000" i="1" dirty="0" err="1" smtClean="0">
                <a:latin typeface="Bembo Book MT Std"/>
                <a:cs typeface="Bembo Book MT Std"/>
              </a:rPr>
              <a:t>dekm</a:t>
            </a:r>
            <a:r>
              <a:rPr lang="en-US" sz="2000" i="1" dirty="0" smtClean="0">
                <a:latin typeface="Bembo Book MT Std"/>
                <a:cs typeface="Bembo Book MT Std"/>
              </a:rPr>
              <a:t>			</a:t>
            </a:r>
            <a:r>
              <a:rPr lang="en-US" sz="2000" i="1" dirty="0" err="1" smtClean="0">
                <a:latin typeface="Bembo Book MT Std"/>
                <a:cs typeface="Bembo Book MT Std"/>
              </a:rPr>
              <a:t>tehun</a:t>
            </a:r>
            <a:r>
              <a:rPr lang="en-US" sz="2000" i="1" dirty="0" smtClean="0">
                <a:latin typeface="Bembo Book MT Std"/>
                <a:cs typeface="Bembo Book MT Std"/>
              </a:rPr>
              <a:t>		</a:t>
            </a:r>
            <a:r>
              <a:rPr lang="en-US" sz="2000" dirty="0" smtClean="0">
                <a:latin typeface="Bembo Book MT Std"/>
                <a:cs typeface="Bembo Book MT Std"/>
              </a:rPr>
              <a:t>ten				</a:t>
            </a:r>
            <a:r>
              <a:rPr lang="en-US" sz="2000" i="1" dirty="0" err="1" smtClean="0">
                <a:latin typeface="Bembo Book MT Std"/>
                <a:cs typeface="Bembo Book MT Std"/>
              </a:rPr>
              <a:t>decem</a:t>
            </a:r>
            <a:r>
              <a:rPr lang="en-US" sz="2000" i="1" dirty="0" smtClean="0">
                <a:latin typeface="Bembo Book MT Std"/>
                <a:cs typeface="Bembo Book MT Std"/>
              </a:rPr>
              <a:t>  </a:t>
            </a:r>
            <a:r>
              <a:rPr lang="en-US" sz="2000" dirty="0" smtClean="0">
                <a:latin typeface="Bembo Book MT Std"/>
                <a:cs typeface="Bembo Book MT Std"/>
              </a:rPr>
              <a:t>&gt;  decimal</a:t>
            </a:r>
          </a:p>
          <a:p>
            <a:r>
              <a:rPr lang="en-US" sz="2000" i="1" dirty="0" err="1" smtClean="0">
                <a:latin typeface="Bembo Book MT Std"/>
                <a:cs typeface="Bembo Book MT Std"/>
              </a:rPr>
              <a:t>dont</a:t>
            </a:r>
            <a:r>
              <a:rPr lang="en-US" sz="2000" i="1" dirty="0" smtClean="0">
                <a:latin typeface="Bembo Book MT Std"/>
                <a:cs typeface="Bembo Book MT Std"/>
              </a:rPr>
              <a:t>				</a:t>
            </a:r>
            <a:r>
              <a:rPr lang="en-US" sz="2000" i="1" dirty="0" err="1" smtClean="0">
                <a:latin typeface="Bembo Book MT Std"/>
                <a:cs typeface="Bembo Book MT Std"/>
              </a:rPr>
              <a:t>tanth</a:t>
            </a:r>
            <a:r>
              <a:rPr lang="en-US" sz="2000" i="1" dirty="0" smtClean="0">
                <a:latin typeface="Bembo Book MT Std"/>
                <a:cs typeface="Bembo Book MT Std"/>
              </a:rPr>
              <a:t>		</a:t>
            </a:r>
            <a:r>
              <a:rPr lang="en-US" sz="2000" dirty="0" smtClean="0">
                <a:latin typeface="Bembo Book MT Std"/>
                <a:cs typeface="Bembo Book MT Std"/>
              </a:rPr>
              <a:t>tooth		</a:t>
            </a:r>
            <a:r>
              <a:rPr lang="en-US" sz="2000" i="1" dirty="0" err="1" smtClean="0">
                <a:latin typeface="Bembo Book MT Std"/>
                <a:cs typeface="Bembo Book MT Std"/>
              </a:rPr>
              <a:t>dentis</a:t>
            </a:r>
            <a:r>
              <a:rPr lang="en-US" sz="2000" i="1" dirty="0" smtClean="0">
                <a:latin typeface="Bembo Book MT Std"/>
                <a:cs typeface="Bembo Book MT Std"/>
              </a:rPr>
              <a:t>  </a:t>
            </a:r>
            <a:r>
              <a:rPr lang="en-US" sz="2000" dirty="0" smtClean="0">
                <a:latin typeface="Bembo Book MT Std"/>
                <a:cs typeface="Bembo Book MT Std"/>
              </a:rPr>
              <a:t>&gt;  dental</a:t>
            </a:r>
            <a:r>
              <a:rPr lang="en-US" sz="2000" i="1" dirty="0" smtClean="0">
                <a:latin typeface="Bembo Book MT Std"/>
                <a:cs typeface="Bembo Book MT Std"/>
              </a:rPr>
              <a:t>			</a:t>
            </a:r>
          </a:p>
          <a:p>
            <a:endParaRPr lang="en-US" sz="2000" i="1" dirty="0">
              <a:latin typeface="Bembo Book MT Std"/>
              <a:cs typeface="Bembo Book MT St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0736" y="6542669"/>
            <a:ext cx="3493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Bembo Book MT Std"/>
                <a:cs typeface="Bembo Book MT Std"/>
              </a:rPr>
              <a:t>Guy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Bembo Book MT Std"/>
                <a:cs typeface="Bembo Book MT Std"/>
              </a:rPr>
              <a:t>Deutscher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Bembo Book MT Std"/>
                <a:cs typeface="Bembo Book MT Std"/>
              </a:rPr>
              <a:t>,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Bembo Book MT Std"/>
                <a:cs typeface="Bembo Book MT Std"/>
              </a:rPr>
              <a:t>The Unfolding of Language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Bembo Book MT Std"/>
                <a:cs typeface="Bembo Book MT Std"/>
              </a:rPr>
              <a:t>(2005)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Bembo Book MT Std"/>
              <a:cs typeface="Bembo Book MT Std"/>
            </a:endParaRPr>
          </a:p>
        </p:txBody>
      </p:sp>
    </p:spTree>
    <p:extLst>
      <p:ext uri="{BB962C8B-B14F-4D97-AF65-F5344CB8AC3E}">
        <p14:creationId xmlns:p14="http://schemas.microsoft.com/office/powerpoint/2010/main" val="15506076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1400" b="1">
                <a:latin typeface="Bookman Old Style" charset="0"/>
              </a:rPr>
              <a:t>voynich</a:t>
            </a:r>
          </a:p>
        </p:txBody>
      </p:sp>
      <p:pic>
        <p:nvPicPr>
          <p:cNvPr id="35843" name="Picture 3" descr="voyn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51276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5622925" y="5446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548397" y="5219200"/>
            <a:ext cx="3518912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Bembo Book MT Std"/>
                <a:cs typeface="Bembo Book MT Std"/>
              </a:rPr>
              <a:t>The </a:t>
            </a:r>
            <a:r>
              <a:rPr lang="en-US" sz="2400" dirty="0" err="1">
                <a:solidFill>
                  <a:schemeClr val="bg1"/>
                </a:solidFill>
                <a:latin typeface="Bembo Book MT Std"/>
                <a:cs typeface="Bembo Book MT Std"/>
              </a:rPr>
              <a:t>Voynich</a:t>
            </a:r>
            <a:r>
              <a:rPr lang="en-US" sz="2400" dirty="0">
                <a:solidFill>
                  <a:schemeClr val="bg1"/>
                </a:solidFill>
                <a:latin typeface="Bembo Book MT Std"/>
                <a:cs typeface="Bembo Book MT Std"/>
              </a:rPr>
              <a:t> Manuscript</a:t>
            </a:r>
          </a:p>
          <a:p>
            <a:pPr eaLnBrk="1" hangingPunct="1"/>
            <a:r>
              <a:rPr lang="en-US" sz="11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									ca</a:t>
            </a:r>
            <a:r>
              <a:rPr lang="en-US" sz="1100" dirty="0">
                <a:solidFill>
                  <a:schemeClr val="bg1"/>
                </a:solidFill>
                <a:latin typeface="Bembo Book MT Std"/>
                <a:cs typeface="Bembo Book MT Std"/>
              </a:rPr>
              <a:t>. 1450-1520 (?)</a:t>
            </a:r>
          </a:p>
          <a:p>
            <a:pPr eaLnBrk="1" hangingPunct="1"/>
            <a:r>
              <a:rPr lang="en-US" sz="2000" i="1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has never been decrypted.</a:t>
            </a:r>
          </a:p>
          <a:p>
            <a:pPr eaLnBrk="1" hangingPunct="1"/>
            <a:endParaRPr lang="en-US" sz="2000" i="1" dirty="0">
              <a:solidFill>
                <a:schemeClr val="bg1"/>
              </a:solidFill>
              <a:latin typeface="Bembo Book MT Std"/>
              <a:cs typeface="Bembo Book MT Std"/>
            </a:endParaRPr>
          </a:p>
          <a:p>
            <a:pPr eaLnBrk="1" hangingPunct="1"/>
            <a:r>
              <a:rPr lang="en-US" sz="1100" dirty="0">
                <a:solidFill>
                  <a:schemeClr val="bg1"/>
                </a:solidFill>
                <a:latin typeface="Bembo Book MT Std"/>
                <a:cs typeface="Bembo Book MT Std"/>
              </a:rPr>
              <a:t>MS-408, </a:t>
            </a:r>
            <a:r>
              <a:rPr lang="en-US" sz="11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Yale </a:t>
            </a:r>
            <a:r>
              <a:rPr lang="en-US" sz="1100" dirty="0" err="1">
                <a:solidFill>
                  <a:schemeClr val="bg1"/>
                </a:solidFill>
                <a:latin typeface="Bembo Book MT Std"/>
                <a:cs typeface="Bembo Book MT Std"/>
              </a:rPr>
              <a:t>Beinecke</a:t>
            </a:r>
            <a:r>
              <a:rPr lang="en-US" sz="1100" dirty="0">
                <a:solidFill>
                  <a:schemeClr val="bg1"/>
                </a:solidFill>
                <a:latin typeface="Bembo Book MT Std"/>
                <a:cs typeface="Bembo Book MT Std"/>
              </a:rPr>
              <a:t> Rare Book and Manuscript Library</a:t>
            </a:r>
          </a:p>
        </p:txBody>
      </p:sp>
    </p:spTree>
    <p:extLst>
      <p:ext uri="{BB962C8B-B14F-4D97-AF65-F5344CB8AC3E}">
        <p14:creationId xmlns:p14="http://schemas.microsoft.com/office/powerpoint/2010/main" val="11536405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inear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332" y="499769"/>
            <a:ext cx="4279900" cy="5486400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0" y="518160"/>
            <a:ext cx="4572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u="none" dirty="0">
                <a:solidFill>
                  <a:schemeClr val="bg1"/>
                </a:solidFill>
                <a:latin typeface="Bembo Book MT Std"/>
                <a:cs typeface="Bembo Book MT Std"/>
              </a:rPr>
              <a:t>“Cryptography has contributed a new </a:t>
            </a:r>
          </a:p>
          <a:p>
            <a:r>
              <a:rPr lang="en-US" sz="2000" u="none" dirty="0">
                <a:solidFill>
                  <a:schemeClr val="bg1"/>
                </a:solidFill>
                <a:latin typeface="Bembo Book MT Std"/>
                <a:cs typeface="Bembo Book MT Std"/>
              </a:rPr>
              <a:t>weapon to the student of unknown </a:t>
            </a:r>
          </a:p>
          <a:p>
            <a:r>
              <a:rPr lang="en-US" sz="2000" u="none" dirty="0">
                <a:solidFill>
                  <a:schemeClr val="bg1"/>
                </a:solidFill>
                <a:latin typeface="Bembo Book MT Std"/>
                <a:cs typeface="Bembo Book MT Std"/>
              </a:rPr>
              <a:t>scripts.... the basic principle is the</a:t>
            </a:r>
          </a:p>
          <a:p>
            <a:r>
              <a:rPr lang="en-US" sz="2000" u="none" dirty="0">
                <a:solidFill>
                  <a:schemeClr val="bg1"/>
                </a:solidFill>
                <a:latin typeface="Bembo Book MT Std"/>
                <a:cs typeface="Bembo Book MT Std"/>
              </a:rPr>
              <a:t>analysis and indexing of coded texts, so that underlying patterns and regularities can be discovered.</a:t>
            </a:r>
            <a:r>
              <a:rPr lang="en-US" sz="2000" u="none" dirty="0">
                <a:solidFill>
                  <a:schemeClr val="accent2"/>
                </a:solidFill>
                <a:latin typeface="Bembo Book MT Std"/>
                <a:cs typeface="Bembo Book MT Std"/>
              </a:rPr>
              <a:t> </a:t>
            </a:r>
            <a:r>
              <a:rPr lang="en-US" sz="2000" b="1" u="none" dirty="0">
                <a:solidFill>
                  <a:schemeClr val="accent6"/>
                </a:solidFill>
                <a:latin typeface="Bembo Book MT Std"/>
                <a:cs typeface="Bembo Book MT Std"/>
              </a:rPr>
              <a:t>If a number of  instances can be collected,</a:t>
            </a:r>
            <a:r>
              <a:rPr lang="en-US" sz="2000" b="1" u="none" dirty="0">
                <a:solidFill>
                  <a:schemeClr val="accent2"/>
                </a:solidFill>
                <a:latin typeface="Bembo Book MT Std"/>
                <a:cs typeface="Bembo Book MT Std"/>
              </a:rPr>
              <a:t> </a:t>
            </a:r>
            <a:r>
              <a:rPr lang="en-US" sz="2000" u="none" dirty="0">
                <a:solidFill>
                  <a:schemeClr val="bg1"/>
                </a:solidFill>
                <a:latin typeface="Bembo Book MT Std"/>
                <a:cs typeface="Bembo Book MT Std"/>
              </a:rPr>
              <a:t>it may appear that a certain group of signs in the coded text has a particular function....”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15332" y="3380482"/>
            <a:ext cx="33281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John Chadwick,</a:t>
            </a:r>
          </a:p>
          <a:p>
            <a:r>
              <a:rPr lang="en-US" i="1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The Decipherment of Linear B</a:t>
            </a:r>
          </a:p>
          <a:p>
            <a:r>
              <a:rPr lang="en-US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Cambridge University Press, 1958</a:t>
            </a:r>
            <a:endParaRPr lang="en-US" dirty="0">
              <a:solidFill>
                <a:srgbClr val="FFFFFF"/>
              </a:solidFill>
              <a:latin typeface="Bembo Book MT Std"/>
              <a:cs typeface="Bembo Book MT Std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5998586"/>
            <a:ext cx="4119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u="none" dirty="0">
                <a:solidFill>
                  <a:srgbClr val="FFFFFF"/>
                </a:solidFill>
                <a:latin typeface="Bembo Book MT Std"/>
                <a:cs typeface="Bembo Book MT Std"/>
              </a:rPr>
              <a:t>Linear </a:t>
            </a:r>
            <a:r>
              <a:rPr lang="en-US" sz="1400" u="none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B</a:t>
            </a:r>
            <a:endParaRPr lang="en-US" sz="1400" dirty="0">
              <a:solidFill>
                <a:srgbClr val="FFFFFF"/>
              </a:solidFill>
              <a:latin typeface="Bembo Book MT Std"/>
              <a:cs typeface="Bembo Book MT Std"/>
            </a:endParaRPr>
          </a:p>
          <a:p>
            <a:r>
              <a:rPr lang="en-US" sz="1400" u="none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Mycenae, ca</a:t>
            </a:r>
            <a:r>
              <a:rPr lang="en-US" sz="1400" u="none" dirty="0">
                <a:solidFill>
                  <a:srgbClr val="FFFFFF"/>
                </a:solidFill>
                <a:latin typeface="Bembo Book MT Std"/>
                <a:cs typeface="Bembo Book MT Std"/>
              </a:rPr>
              <a:t>. 1500-1200 BC</a:t>
            </a:r>
          </a:p>
          <a:p>
            <a:r>
              <a:rPr lang="en-US" sz="1400" u="none" dirty="0">
                <a:solidFill>
                  <a:srgbClr val="FFFFFF"/>
                </a:solidFill>
                <a:latin typeface="Bembo Book MT Std"/>
                <a:cs typeface="Bembo Book MT Std"/>
              </a:rPr>
              <a:t>deciphered by Michael </a:t>
            </a:r>
            <a:r>
              <a:rPr lang="en-US" sz="1400" u="none" dirty="0" err="1" smtClean="0">
                <a:solidFill>
                  <a:srgbClr val="FFFFFF"/>
                </a:solidFill>
                <a:latin typeface="Bembo Book MT Std"/>
                <a:cs typeface="Bembo Book MT Std"/>
              </a:rPr>
              <a:t>Ventris</a:t>
            </a:r>
            <a:r>
              <a:rPr lang="en-US" sz="1400" dirty="0">
                <a:solidFill>
                  <a:srgbClr val="FFFFFF"/>
                </a:solidFill>
                <a:latin typeface="Bembo Book MT Std"/>
                <a:cs typeface="Bembo Book MT Std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and</a:t>
            </a:r>
            <a:r>
              <a:rPr lang="en-US" sz="1400" u="none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 </a:t>
            </a:r>
            <a:r>
              <a:rPr lang="en-US" sz="1400" u="none" dirty="0">
                <a:solidFill>
                  <a:srgbClr val="FFFFFF"/>
                </a:solidFill>
                <a:latin typeface="Bembo Book MT Std"/>
                <a:cs typeface="Bembo Book MT Std"/>
              </a:rPr>
              <a:t>John </a:t>
            </a:r>
            <a:r>
              <a:rPr lang="en-US" sz="1400" u="none" dirty="0" smtClean="0">
                <a:solidFill>
                  <a:srgbClr val="FFFFFF"/>
                </a:solidFill>
                <a:latin typeface="Bembo Book MT Std"/>
                <a:cs typeface="Bembo Book MT Std"/>
              </a:rPr>
              <a:t>Chadwick, 1953</a:t>
            </a:r>
            <a:endParaRPr lang="en-US" sz="1400" u="none" dirty="0">
              <a:solidFill>
                <a:srgbClr val="FFFFFF"/>
              </a:solidFill>
              <a:latin typeface="Bembo Book MT Std"/>
              <a:cs typeface="Bembo Book MT Std"/>
            </a:endParaRPr>
          </a:p>
        </p:txBody>
      </p:sp>
    </p:spTree>
    <p:extLst>
      <p:ext uri="{BB962C8B-B14F-4D97-AF65-F5344CB8AC3E}">
        <p14:creationId xmlns:p14="http://schemas.microsoft.com/office/powerpoint/2010/main" val="16500284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2016" b="5512"/>
          <a:stretch/>
        </p:blipFill>
        <p:spPr>
          <a:xfrm>
            <a:off x="-29028" y="4646318"/>
            <a:ext cx="1689554" cy="21203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6680" y="349540"/>
            <a:ext cx="5324616" cy="2646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Bembo Book MT Std"/>
                <a:cs typeface="Bembo Book MT Std"/>
              </a:rPr>
              <a:t>Alice E. </a:t>
            </a:r>
            <a:r>
              <a:rPr lang="en-US" sz="2400" b="1" i="1" dirty="0" err="1" smtClean="0">
                <a:latin typeface="Bembo Book MT Std"/>
                <a:cs typeface="Bembo Book MT Std"/>
              </a:rPr>
              <a:t>Kober</a:t>
            </a:r>
            <a:r>
              <a:rPr lang="en-US" sz="2400" b="1" i="1" dirty="0" smtClean="0">
                <a:latin typeface="Bembo Book MT Std"/>
                <a:cs typeface="Bembo Book MT Std"/>
              </a:rPr>
              <a:t>, 43; Lost to History No More</a:t>
            </a:r>
          </a:p>
          <a:p>
            <a:r>
              <a:rPr lang="en-US" sz="1600" dirty="0" err="1" smtClean="0">
                <a:solidFill>
                  <a:srgbClr val="7F7F7F"/>
                </a:solidFill>
                <a:latin typeface="Bembo Book MT Std"/>
                <a:cs typeface="Bembo Book MT Std"/>
              </a:rPr>
              <a:t>Margalit</a:t>
            </a:r>
            <a:r>
              <a:rPr lang="en-US" sz="1600" dirty="0" smtClean="0">
                <a:solidFill>
                  <a:srgbClr val="7F7F7F"/>
                </a:solidFill>
                <a:latin typeface="Bembo Book MT Std"/>
                <a:cs typeface="Bembo Book MT Std"/>
              </a:rPr>
              <a:t> Fox, New York Times, May 11, 2013.</a:t>
            </a:r>
          </a:p>
          <a:p>
            <a:r>
              <a:rPr lang="en-US" dirty="0">
                <a:latin typeface="Bembo Book MT Std"/>
                <a:cs typeface="Bembo Book MT Std"/>
              </a:rPr>
              <a:t> </a:t>
            </a:r>
            <a:r>
              <a:rPr lang="en-US" dirty="0" smtClean="0">
                <a:latin typeface="Bembo Book MT Std"/>
                <a:cs typeface="Bembo Book MT Std"/>
              </a:rPr>
              <a:t>  </a:t>
            </a:r>
          </a:p>
          <a:p>
            <a:r>
              <a:rPr lang="en-US" dirty="0" smtClean="0">
                <a:latin typeface="Bembo Book MT Std"/>
                <a:cs typeface="Bembo Book MT Std"/>
              </a:rPr>
              <a:t>“...Alice </a:t>
            </a:r>
            <a:r>
              <a:rPr lang="en-US" dirty="0" err="1" smtClean="0">
                <a:latin typeface="Bembo Book MT Std"/>
                <a:cs typeface="Bembo Book MT Std"/>
              </a:rPr>
              <a:t>Kober</a:t>
            </a:r>
            <a:r>
              <a:rPr lang="en-US" dirty="0" smtClean="0">
                <a:latin typeface="Bembo Book MT Std"/>
                <a:cs typeface="Bembo Book MT Std"/>
              </a:rPr>
              <a:t> [was] </a:t>
            </a:r>
            <a:r>
              <a:rPr lang="en-US" dirty="0">
                <a:latin typeface="Bembo Book MT Std"/>
                <a:cs typeface="Bembo Book MT Std"/>
              </a:rPr>
              <a:t>an overworked, underpaid classics professor at Brooklyn College. In the mid-20th century, though hardly anyone knew it, Dr. </a:t>
            </a:r>
            <a:r>
              <a:rPr lang="en-US" dirty="0" err="1">
                <a:latin typeface="Bembo Book MT Std"/>
                <a:cs typeface="Bembo Book MT Std"/>
              </a:rPr>
              <a:t>Kober</a:t>
            </a:r>
            <a:r>
              <a:rPr lang="en-US" dirty="0">
                <a:latin typeface="Bembo Book MT Std"/>
                <a:cs typeface="Bembo Book MT Std"/>
              </a:rPr>
              <a:t>, working quietly and methodically at her dining table in Flatbush, helped solve one of the most tantalizing mysteries of the modern age</a:t>
            </a:r>
            <a:r>
              <a:rPr lang="en-US" dirty="0" smtClean="0">
                <a:latin typeface="Bembo Book MT Std"/>
                <a:cs typeface="Bembo Book MT Std"/>
              </a:rPr>
              <a:t>.”</a:t>
            </a:r>
            <a:endParaRPr lang="en-US" dirty="0">
              <a:latin typeface="Bembo Book MT Std"/>
              <a:cs typeface="Bembo Book MT St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4156"/>
          <a:stretch/>
        </p:blipFill>
        <p:spPr>
          <a:xfrm>
            <a:off x="3162428" y="4646317"/>
            <a:ext cx="1683657" cy="21203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526" y="4646318"/>
            <a:ext cx="1501902" cy="2120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607" y="4587263"/>
            <a:ext cx="1699924" cy="2179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9209" y="4587263"/>
            <a:ext cx="2175763" cy="21793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05550" y="4279486"/>
            <a:ext cx="1433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embo Book MT Std"/>
                <a:cs typeface="Bembo Book MT Std"/>
              </a:rPr>
              <a:t>Rosalind Franklin</a:t>
            </a:r>
            <a:endParaRPr lang="en-US" sz="1400" dirty="0">
              <a:latin typeface="Bembo Book MT Std"/>
              <a:cs typeface="Bembo Book MT St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72515" y="4279486"/>
            <a:ext cx="1009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embo Book MT Std"/>
                <a:cs typeface="Bembo Book MT Std"/>
              </a:rPr>
              <a:t>Jim Watson</a:t>
            </a:r>
            <a:endParaRPr lang="en-US" sz="1400" dirty="0">
              <a:latin typeface="Bembo Book MT Std"/>
              <a:cs typeface="Bembo Book MT St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29732" y="4279486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embo Book MT Std"/>
                <a:cs typeface="Bembo Book MT Std"/>
              </a:rPr>
              <a:t>Francis Crick</a:t>
            </a:r>
            <a:endParaRPr lang="en-US" sz="1400" dirty="0">
              <a:latin typeface="Bembo Book MT Std"/>
              <a:cs typeface="Bembo Book MT St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9028" y="4338540"/>
            <a:ext cx="101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embo Book MT Std"/>
                <a:cs typeface="Bembo Book MT Std"/>
              </a:rPr>
              <a:t>Alice </a:t>
            </a:r>
            <a:r>
              <a:rPr lang="en-US" sz="1400" dirty="0" err="1" smtClean="0">
                <a:latin typeface="Bembo Book MT Std"/>
                <a:cs typeface="Bembo Book MT Std"/>
              </a:rPr>
              <a:t>Kober</a:t>
            </a:r>
            <a:endParaRPr lang="en-US" sz="1400" dirty="0">
              <a:latin typeface="Bembo Book MT Std"/>
              <a:cs typeface="Bembo Book MT St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0526" y="4354614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embo Book MT Std"/>
                <a:cs typeface="Bembo Book MT Std"/>
              </a:rPr>
              <a:t>John Chadwick</a:t>
            </a:r>
            <a:endParaRPr lang="en-US" sz="1400" dirty="0">
              <a:latin typeface="Bembo Book MT Std"/>
              <a:cs typeface="Bembo Book MT St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2428" y="4338541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embo Book MT Std"/>
                <a:cs typeface="Bembo Book MT Std"/>
              </a:rPr>
              <a:t>Michael </a:t>
            </a:r>
            <a:r>
              <a:rPr lang="en-US" sz="1400" dirty="0" err="1" smtClean="0">
                <a:latin typeface="Bembo Book MT Std"/>
                <a:cs typeface="Bembo Book MT Std"/>
              </a:rPr>
              <a:t>Ventris</a:t>
            </a:r>
            <a:endParaRPr lang="en-US" sz="1400" dirty="0">
              <a:latin typeface="Bembo Book MT Std"/>
              <a:cs typeface="Bembo Book MT Std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0579" y="816992"/>
            <a:ext cx="1803420" cy="18318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26914" y="2648857"/>
            <a:ext cx="1944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embo Book MT Std"/>
                <a:cs typeface="Bembo Book MT Std"/>
              </a:rPr>
              <a:t>Franklin’s Photograph 51</a:t>
            </a:r>
            <a:endParaRPr lang="en-US" sz="1400" dirty="0">
              <a:latin typeface="Bembo Book MT Std"/>
              <a:cs typeface="Bembo Book MT Std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/>
          <a:srcRect l="44803"/>
          <a:stretch/>
        </p:blipFill>
        <p:spPr>
          <a:xfrm>
            <a:off x="0" y="816992"/>
            <a:ext cx="1509486" cy="17796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29028" y="2627086"/>
            <a:ext cx="1645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Bembo Book MT Std"/>
                <a:cs typeface="Bembo Book MT Std"/>
              </a:rPr>
              <a:t>Kober’s</a:t>
            </a:r>
            <a:r>
              <a:rPr lang="en-US" sz="1400" dirty="0" smtClean="0">
                <a:latin typeface="Bembo Book MT Std"/>
                <a:cs typeface="Bembo Book MT Std"/>
              </a:rPr>
              <a:t> Linear B files</a:t>
            </a:r>
            <a:endParaRPr lang="en-US" sz="1400" dirty="0">
              <a:latin typeface="Bembo Book MT Std"/>
              <a:cs typeface="Bembo Book MT Std"/>
            </a:endParaRPr>
          </a:p>
        </p:txBody>
      </p:sp>
    </p:spTree>
    <p:extLst>
      <p:ext uri="{BB962C8B-B14F-4D97-AF65-F5344CB8AC3E}">
        <p14:creationId xmlns:p14="http://schemas.microsoft.com/office/powerpoint/2010/main" val="26042908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41300" y="2667000"/>
            <a:ext cx="9086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Menlo Regular"/>
                <a:ea typeface="OCR A Std" charset="0"/>
                <a:cs typeface="Menlo Regular"/>
              </a:rPr>
              <a:t>P28sis </a:t>
            </a:r>
            <a:r>
              <a:rPr lang="en-US" sz="1400" dirty="0" smtClean="0">
                <a:latin typeface="Menlo Regular"/>
                <a:ea typeface="OCR A Std" charset="0"/>
                <a:cs typeface="Menlo Regular"/>
              </a:rPr>
              <a:t>SLARGKR</a:t>
            </a:r>
            <a:r>
              <a:rPr lang="en-US" sz="1400" dirty="0" smtClean="0">
                <a:solidFill>
                  <a:srgbClr val="FF6600"/>
                </a:solidFill>
                <a:latin typeface="Menlo Regular"/>
                <a:ea typeface="OCR A Std" charset="0"/>
                <a:cs typeface="Menlo Regular"/>
              </a:rPr>
              <a:t>SLGSL</a:t>
            </a:r>
            <a:r>
              <a:rPr lang="en-US" sz="1400" dirty="0" smtClean="0">
                <a:solidFill>
                  <a:srgbClr val="000000"/>
                </a:solidFill>
                <a:latin typeface="Menlo Regular"/>
                <a:ea typeface="OCR A Std" charset="0"/>
                <a:cs typeface="Menlo Regular"/>
              </a:rPr>
              <a:t>SV</a:t>
            </a:r>
            <a:r>
              <a:rPr lang="en-US" sz="1400" dirty="0" smtClean="0">
                <a:solidFill>
                  <a:srgbClr val="FF6600"/>
                </a:solidFill>
                <a:latin typeface="Menlo Regular"/>
                <a:ea typeface="OCR A Std" charset="0"/>
                <a:cs typeface="Menlo Regular"/>
              </a:rPr>
              <a:t>AEPAMIAECKTR</a:t>
            </a:r>
            <a:r>
              <a:rPr lang="en-US" sz="1400" dirty="0" smtClean="0">
                <a:solidFill>
                  <a:srgbClr val="000000"/>
                </a:solidFill>
                <a:latin typeface="Menlo Regular"/>
                <a:ea typeface="OCR A Std" charset="0"/>
                <a:cs typeface="Menlo Regular"/>
              </a:rPr>
              <a:t>T</a:t>
            </a:r>
            <a:r>
              <a:rPr lang="en-US" sz="1400" dirty="0" smtClean="0">
                <a:solidFill>
                  <a:srgbClr val="FF6600"/>
                </a:solidFill>
                <a:latin typeface="Menlo Regular"/>
                <a:ea typeface="OCR A Std" charset="0"/>
                <a:cs typeface="Menlo Regular"/>
              </a:rPr>
              <a:t>EVF</a:t>
            </a:r>
            <a:r>
              <a:rPr lang="en-US" sz="1400" dirty="0" smtClean="0">
                <a:solidFill>
                  <a:srgbClr val="000000"/>
                </a:solidFill>
                <a:latin typeface="Menlo Regular"/>
                <a:ea typeface="OCR A Std" charset="0"/>
                <a:cs typeface="Menlo Regular"/>
              </a:rPr>
              <a:t>E</a:t>
            </a:r>
            <a:r>
              <a:rPr lang="en-US" sz="1400" dirty="0" smtClean="0">
                <a:solidFill>
                  <a:srgbClr val="FF6600"/>
                </a:solidFill>
                <a:latin typeface="Menlo Regular"/>
                <a:ea typeface="OCR A Std" charset="0"/>
                <a:cs typeface="Menlo Regular"/>
              </a:rPr>
              <a:t>I</a:t>
            </a:r>
            <a:r>
              <a:rPr lang="en-US" sz="1400" dirty="0" smtClean="0">
                <a:solidFill>
                  <a:srgbClr val="000000"/>
                </a:solidFill>
                <a:latin typeface="Menlo Regular"/>
                <a:ea typeface="OCR A Std" charset="0"/>
                <a:cs typeface="Menlo Regular"/>
              </a:rPr>
              <a:t>SRR</a:t>
            </a:r>
            <a:r>
              <a:rPr lang="en-US" sz="1400" dirty="0" smtClean="0">
                <a:solidFill>
                  <a:srgbClr val="FF6600"/>
                </a:solidFill>
                <a:latin typeface="Menlo Regular"/>
                <a:ea typeface="OCR A Std" charset="0"/>
                <a:cs typeface="Menlo Regular"/>
              </a:rPr>
              <a:t>L</a:t>
            </a:r>
            <a:r>
              <a:rPr lang="en-US" sz="1400" dirty="0" smtClean="0">
                <a:solidFill>
                  <a:srgbClr val="000000"/>
                </a:solidFill>
                <a:latin typeface="Menlo Regular"/>
                <a:ea typeface="OCR A Std" charset="0"/>
                <a:cs typeface="Menlo Regular"/>
              </a:rPr>
              <a:t>I</a:t>
            </a:r>
            <a:r>
              <a:rPr lang="en-US" sz="1400" dirty="0" smtClean="0">
                <a:solidFill>
                  <a:srgbClr val="FF6600"/>
                </a:solidFill>
                <a:latin typeface="Menlo Regular"/>
                <a:ea typeface="OCR A Std" charset="0"/>
                <a:cs typeface="Menlo Regular"/>
              </a:rPr>
              <a:t>DR</a:t>
            </a:r>
            <a:r>
              <a:rPr lang="en-US" sz="1400" dirty="0" smtClean="0">
                <a:solidFill>
                  <a:srgbClr val="000000"/>
                </a:solidFill>
                <a:latin typeface="Menlo Regular"/>
                <a:ea typeface="OCR A Std" charset="0"/>
                <a:cs typeface="Menlo Regular"/>
              </a:rPr>
              <a:t>TNANFLVW</a:t>
            </a:r>
            <a:r>
              <a:rPr lang="en-US" sz="1400" dirty="0" smtClean="0">
                <a:solidFill>
                  <a:srgbClr val="FF6600"/>
                </a:solidFill>
                <a:latin typeface="Menlo Regular"/>
                <a:ea typeface="OCR A Std" charset="0"/>
                <a:cs typeface="Menlo Regular"/>
              </a:rPr>
              <a:t>PPCVEV</a:t>
            </a:r>
            <a:r>
              <a:rPr lang="en-US" sz="1400" dirty="0" smtClean="0">
                <a:solidFill>
                  <a:srgbClr val="000000"/>
                </a:solidFill>
                <a:latin typeface="Menlo Regular"/>
                <a:ea typeface="OCR A Std" charset="0"/>
                <a:cs typeface="Menlo Regular"/>
              </a:rPr>
              <a:t>Q</a:t>
            </a:r>
            <a:r>
              <a:rPr lang="en-US" sz="1400" dirty="0" smtClean="0">
                <a:solidFill>
                  <a:srgbClr val="FF6600"/>
                </a:solidFill>
                <a:latin typeface="Menlo Regular"/>
                <a:ea typeface="OCR A Std" charset="0"/>
                <a:cs typeface="Menlo Regular"/>
              </a:rPr>
              <a:t>RC</a:t>
            </a:r>
            <a:r>
              <a:rPr lang="en-US" sz="1400" dirty="0" smtClean="0">
                <a:solidFill>
                  <a:srgbClr val="000000"/>
                </a:solidFill>
                <a:latin typeface="Menlo Regular"/>
                <a:ea typeface="OCR A Std" charset="0"/>
                <a:cs typeface="Menlo Regular"/>
              </a:rPr>
              <a:t>S</a:t>
            </a:r>
            <a:r>
              <a:rPr lang="en-US" sz="1400" dirty="0" smtClean="0">
                <a:solidFill>
                  <a:srgbClr val="FF6600"/>
                </a:solidFill>
                <a:latin typeface="Menlo Regular"/>
                <a:ea typeface="OCR A Std" charset="0"/>
                <a:cs typeface="Menlo Regular"/>
              </a:rPr>
              <a:t>GCCNNRNV</a:t>
            </a:r>
            <a:r>
              <a:rPr lang="en-US" sz="1400" dirty="0" smtClean="0">
                <a:solidFill>
                  <a:srgbClr val="000000"/>
                </a:solidFill>
                <a:latin typeface="Menlo Regular"/>
                <a:ea typeface="OCR A Std" charset="0"/>
                <a:cs typeface="Menlo Regular"/>
              </a:rPr>
              <a:t>Q</a:t>
            </a:r>
            <a:r>
              <a:rPr lang="en-US" sz="1400" dirty="0" smtClean="0">
                <a:solidFill>
                  <a:srgbClr val="FF6600"/>
                </a:solidFill>
                <a:latin typeface="Menlo Regular"/>
                <a:ea typeface="OCR A Std" charset="0"/>
                <a:cs typeface="Menlo Regular"/>
              </a:rPr>
              <a:t>CRP</a:t>
            </a:r>
            <a:endParaRPr lang="en-US" sz="1400" dirty="0">
              <a:solidFill>
                <a:srgbClr val="FF6600"/>
              </a:solidFill>
              <a:latin typeface="Menlo Regular"/>
              <a:ea typeface="OCR A Std" charset="0"/>
              <a:cs typeface="Menlo Regular"/>
            </a:endParaRPr>
          </a:p>
          <a:p>
            <a:r>
              <a:rPr lang="en-US" sz="1400" dirty="0">
                <a:latin typeface="Menlo Regular"/>
                <a:ea typeface="OCR A Std" charset="0"/>
                <a:cs typeface="Menlo Regular"/>
              </a:rPr>
              <a:t>PDGF-2  </a:t>
            </a:r>
            <a:r>
              <a:rPr lang="en-US" sz="1400" dirty="0" smtClean="0">
                <a:latin typeface="Menlo Regular"/>
                <a:ea typeface="OCR A Std" charset="0"/>
                <a:cs typeface="Menlo Regular"/>
              </a:rPr>
              <a:t>      </a:t>
            </a:r>
            <a:r>
              <a:rPr lang="en-US" sz="1400" dirty="0">
                <a:solidFill>
                  <a:srgbClr val="FF6600"/>
                </a:solidFill>
                <a:latin typeface="Menlo Regular"/>
                <a:ea typeface="OCR A Std" charset="0"/>
                <a:cs typeface="Menlo Regular"/>
              </a:rPr>
              <a:t>SLGSL</a:t>
            </a:r>
            <a:r>
              <a:rPr lang="en-US" sz="1400" dirty="0">
                <a:latin typeface="Menlo Regular"/>
                <a:ea typeface="OCR A Std" charset="0"/>
                <a:cs typeface="Menlo Regular"/>
              </a:rPr>
              <a:t>TI</a:t>
            </a:r>
            <a:r>
              <a:rPr lang="en-US" sz="1400" dirty="0">
                <a:solidFill>
                  <a:srgbClr val="FF6600"/>
                </a:solidFill>
                <a:latin typeface="Menlo Regular"/>
                <a:ea typeface="OCR A Std" charset="0"/>
                <a:cs typeface="Menlo Regular"/>
              </a:rPr>
              <a:t>AEPAMIAECKTR</a:t>
            </a:r>
            <a:r>
              <a:rPr lang="en-US" sz="1400" dirty="0">
                <a:latin typeface="Menlo Regular"/>
                <a:ea typeface="OCR A Std" charset="0"/>
                <a:cs typeface="Menlo Regular"/>
              </a:rPr>
              <a:t>E</a:t>
            </a:r>
            <a:r>
              <a:rPr lang="en-US" sz="1400" dirty="0">
                <a:solidFill>
                  <a:srgbClr val="FF6600"/>
                </a:solidFill>
                <a:latin typeface="Menlo Regular"/>
                <a:ea typeface="OCR A Std" charset="0"/>
                <a:cs typeface="Menlo Regular"/>
              </a:rPr>
              <a:t>EVF</a:t>
            </a:r>
            <a:r>
              <a:rPr lang="en-US" sz="1400" dirty="0">
                <a:latin typeface="Menlo Regular"/>
                <a:ea typeface="OCR A Std" charset="0"/>
                <a:cs typeface="Menlo Regular"/>
              </a:rPr>
              <a:t>C</a:t>
            </a:r>
            <a:r>
              <a:rPr lang="en-US" sz="1400" dirty="0">
                <a:solidFill>
                  <a:srgbClr val="FF6600"/>
                </a:solidFill>
                <a:latin typeface="Menlo Regular"/>
                <a:ea typeface="OCR A Std" charset="0"/>
                <a:cs typeface="Menlo Regular"/>
              </a:rPr>
              <a:t>I</a:t>
            </a:r>
            <a:r>
              <a:rPr lang="en-US" sz="1400" dirty="0">
                <a:latin typeface="Menlo Regular"/>
                <a:ea typeface="OCR A Std" charset="0"/>
                <a:cs typeface="Menlo Regular"/>
              </a:rPr>
              <a:t>CAA</a:t>
            </a:r>
            <a:r>
              <a:rPr lang="en-US" sz="1400" dirty="0">
                <a:solidFill>
                  <a:srgbClr val="FF6600"/>
                </a:solidFill>
                <a:latin typeface="Menlo Regular"/>
                <a:ea typeface="OCR A Std" charset="0"/>
                <a:cs typeface="Menlo Regular"/>
              </a:rPr>
              <a:t>L</a:t>
            </a:r>
            <a:r>
              <a:rPr lang="en-US" sz="1400" dirty="0">
                <a:latin typeface="Menlo Regular"/>
                <a:ea typeface="OCR A Std" charset="0"/>
                <a:cs typeface="Menlo Regular"/>
              </a:rPr>
              <a:t>?</a:t>
            </a:r>
            <a:r>
              <a:rPr lang="en-US" sz="1400" dirty="0">
                <a:solidFill>
                  <a:srgbClr val="FF6600"/>
                </a:solidFill>
                <a:latin typeface="Menlo Regular"/>
                <a:ea typeface="OCR A Std" charset="0"/>
                <a:cs typeface="Menlo Regular"/>
              </a:rPr>
              <a:t>DR</a:t>
            </a:r>
            <a:r>
              <a:rPr lang="en-US" sz="1400" dirty="0">
                <a:latin typeface="Menlo Regular"/>
                <a:ea typeface="OCR A Std" charset="0"/>
                <a:cs typeface="Menlo Regular"/>
              </a:rPr>
              <a:t>????????</a:t>
            </a:r>
            <a:r>
              <a:rPr lang="en-US" sz="1400" dirty="0">
                <a:solidFill>
                  <a:srgbClr val="FF6600"/>
                </a:solidFill>
                <a:latin typeface="Menlo Regular"/>
                <a:ea typeface="OCR A Std" charset="0"/>
                <a:cs typeface="Menlo Regular"/>
              </a:rPr>
              <a:t>PPCVEV</a:t>
            </a:r>
            <a:r>
              <a:rPr lang="en-US" sz="1400" dirty="0">
                <a:latin typeface="Menlo Regular"/>
                <a:ea typeface="OCR A Std" charset="0"/>
                <a:cs typeface="Menlo Regular"/>
              </a:rPr>
              <a:t>K</a:t>
            </a:r>
            <a:r>
              <a:rPr lang="en-US" sz="1400" dirty="0">
                <a:solidFill>
                  <a:srgbClr val="FF6600"/>
                </a:solidFill>
                <a:latin typeface="Menlo Regular"/>
                <a:ea typeface="OCR A Std" charset="0"/>
                <a:cs typeface="Menlo Regular"/>
              </a:rPr>
              <a:t>RC</a:t>
            </a:r>
            <a:r>
              <a:rPr lang="en-US" sz="1400" dirty="0">
                <a:latin typeface="Menlo Regular"/>
                <a:ea typeface="OCR A Std" charset="0"/>
                <a:cs typeface="Menlo Regular"/>
              </a:rPr>
              <a:t>T</a:t>
            </a:r>
            <a:r>
              <a:rPr lang="en-US" sz="1400" dirty="0">
                <a:solidFill>
                  <a:srgbClr val="FF6600"/>
                </a:solidFill>
                <a:latin typeface="Menlo Regular"/>
                <a:ea typeface="OCR A Std" charset="0"/>
                <a:cs typeface="Menlo Regular"/>
              </a:rPr>
              <a:t>GCCNNRNV</a:t>
            </a:r>
            <a:r>
              <a:rPr lang="en-US" sz="1400" dirty="0">
                <a:latin typeface="Menlo Regular"/>
                <a:ea typeface="OCR A Std" charset="0"/>
                <a:cs typeface="Menlo Regular"/>
              </a:rPr>
              <a:t>K</a:t>
            </a:r>
            <a:r>
              <a:rPr lang="en-US" sz="1400" dirty="0">
                <a:solidFill>
                  <a:srgbClr val="FF6600"/>
                </a:solidFill>
                <a:latin typeface="Menlo Regular"/>
                <a:ea typeface="OCR A Std" charset="0"/>
                <a:cs typeface="Menlo Regular"/>
              </a:rPr>
              <a:t>CRP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850900" y="1809690"/>
            <a:ext cx="21655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Bembo Book MT Std"/>
                <a:cs typeface="Bembo Book MT Std"/>
              </a:rPr>
              <a:t>a viral </a:t>
            </a:r>
            <a:r>
              <a:rPr lang="en-US" sz="2400" dirty="0" err="1">
                <a:latin typeface="Bembo Book MT Std"/>
                <a:cs typeface="Bembo Book MT Std"/>
              </a:rPr>
              <a:t>oncogene</a:t>
            </a:r>
            <a:endParaRPr lang="en-US" sz="2400" dirty="0">
              <a:latin typeface="Bembo Book MT Std"/>
              <a:cs typeface="Bembo Book MT Std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6468376" y="2359223"/>
            <a:ext cx="18517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Bembo Book MT Std"/>
                <a:cs typeface="Bembo Book MT Std"/>
              </a:rPr>
              <a:t>simian sarcoma virus,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Bembo Book MT Std"/>
                <a:cs typeface="Bembo Book MT Std"/>
              </a:rPr>
              <a:t>v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Bembo Book MT Std"/>
                <a:cs typeface="Bembo Book MT Std"/>
              </a:rPr>
              <a:t>-sis</a:t>
            </a: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H="1">
            <a:off x="698500" y="22098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850900" y="3733800"/>
            <a:ext cx="45497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Bembo Book MT Std"/>
                <a:cs typeface="Bembo Book MT Std"/>
              </a:rPr>
              <a:t>a normal human growth factor gene</a:t>
            </a: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H="1" flipV="1">
            <a:off x="698500" y="3276600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6309677" y="3122711"/>
            <a:ext cx="21210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solidFill>
                  <a:srgbClr val="A6A6A6"/>
                </a:solidFill>
                <a:latin typeface="Bembo Book MT Std"/>
                <a:cs typeface="Bembo Book MT Std"/>
              </a:rPr>
              <a:t>platelet-derived growth factor 2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983887" y="6550223"/>
            <a:ext cx="41601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  <a:latin typeface="Bembo Book MT Std"/>
                <a:cs typeface="Bembo Book MT Std"/>
              </a:rPr>
              <a:t>Doolittle, </a:t>
            </a:r>
            <a:r>
              <a:rPr lang="en-US" sz="1400" dirty="0" err="1">
                <a:solidFill>
                  <a:srgbClr val="7F7F7F"/>
                </a:solidFill>
                <a:latin typeface="Bembo Book MT Std"/>
                <a:cs typeface="Bembo Book MT Std"/>
              </a:rPr>
              <a:t>Hunkapiller</a:t>
            </a:r>
            <a:r>
              <a:rPr lang="en-US" sz="1400" dirty="0">
                <a:solidFill>
                  <a:srgbClr val="7F7F7F"/>
                </a:solidFill>
                <a:latin typeface="Bembo Book MT Std"/>
                <a:cs typeface="Bembo Book MT Std"/>
              </a:rPr>
              <a:t>, Hood et al. </a:t>
            </a:r>
            <a:r>
              <a:rPr lang="en-US" sz="1400" i="1" dirty="0">
                <a:solidFill>
                  <a:srgbClr val="7F7F7F"/>
                </a:solidFill>
                <a:latin typeface="Bembo Book MT Std"/>
                <a:cs typeface="Bembo Book MT Std"/>
              </a:rPr>
              <a:t>Science </a:t>
            </a:r>
            <a:r>
              <a:rPr lang="en-US" sz="1400" dirty="0">
                <a:solidFill>
                  <a:srgbClr val="7F7F7F"/>
                </a:solidFill>
                <a:latin typeface="Bembo Book MT Std"/>
                <a:cs typeface="Bembo Book MT Std"/>
              </a:rPr>
              <a:t>220:963</a:t>
            </a:r>
            <a:r>
              <a:rPr lang="en-US" sz="1400" i="1" dirty="0">
                <a:solidFill>
                  <a:srgbClr val="7F7F7F"/>
                </a:solidFill>
                <a:latin typeface="Bembo Book MT Std"/>
                <a:cs typeface="Bembo Book MT Std"/>
              </a:rPr>
              <a:t> </a:t>
            </a:r>
            <a:r>
              <a:rPr lang="en-US" sz="1400" dirty="0">
                <a:solidFill>
                  <a:srgbClr val="7F7F7F"/>
                </a:solidFill>
                <a:latin typeface="Bembo Book MT Std"/>
                <a:cs typeface="Bembo Book MT Std"/>
              </a:rPr>
              <a:t>(1983)</a:t>
            </a:r>
          </a:p>
        </p:txBody>
      </p:sp>
    </p:spTree>
    <p:extLst>
      <p:ext uri="{BB962C8B-B14F-4D97-AF65-F5344CB8AC3E}">
        <p14:creationId xmlns:p14="http://schemas.microsoft.com/office/powerpoint/2010/main" val="7434844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62686" cy="654276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Bembo Book MT Std"/>
                <a:cs typeface="Bembo Book MT Std"/>
              </a:rPr>
              <a:t>Comparative genome analysis</a:t>
            </a:r>
          </a:p>
        </p:txBody>
      </p:sp>
      <p:pic>
        <p:nvPicPr>
          <p:cNvPr id="79875" name="Picture 3" descr="C:\My Documents\My Pictures\rubin vi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72"/>
          <a:stretch>
            <a:fillRect/>
          </a:stretch>
        </p:blipFill>
        <p:spPr bwMode="auto">
          <a:xfrm>
            <a:off x="152400" y="1748971"/>
            <a:ext cx="8829675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6136846" y="6334780"/>
            <a:ext cx="30071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rgbClr val="7F7F7F"/>
                </a:solidFill>
                <a:latin typeface="Bembo Book MT Std"/>
                <a:cs typeface="Bembo Book MT Std"/>
              </a:rPr>
              <a:t>VISTA plot; I. </a:t>
            </a:r>
            <a:r>
              <a:rPr lang="en-US" sz="1400" dirty="0" err="1">
                <a:solidFill>
                  <a:srgbClr val="7F7F7F"/>
                </a:solidFill>
                <a:latin typeface="Bembo Book MT Std"/>
                <a:cs typeface="Bembo Book MT Std"/>
              </a:rPr>
              <a:t>Dubchak</a:t>
            </a:r>
            <a:r>
              <a:rPr lang="en-US" sz="1400" dirty="0">
                <a:solidFill>
                  <a:srgbClr val="7F7F7F"/>
                </a:solidFill>
                <a:latin typeface="Bembo Book MT Std"/>
                <a:cs typeface="Bembo Book MT Std"/>
              </a:rPr>
              <a:t>, E. Rubin, et al.</a:t>
            </a:r>
          </a:p>
          <a:p>
            <a:pPr algn="r"/>
            <a:r>
              <a:rPr lang="en-US" sz="1400" dirty="0">
                <a:solidFill>
                  <a:srgbClr val="7F7F7F"/>
                </a:solidFill>
                <a:latin typeface="Bembo Book MT Std"/>
                <a:cs typeface="Bembo Book MT Std"/>
              </a:rPr>
              <a:t>human, mouse, dog genomes</a:t>
            </a:r>
          </a:p>
        </p:txBody>
      </p:sp>
    </p:spTree>
    <p:extLst>
      <p:ext uri="{BB962C8B-B14F-4D97-AF65-F5344CB8AC3E}">
        <p14:creationId xmlns:p14="http://schemas.microsoft.com/office/powerpoint/2010/main" val="35168930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5-05 at 9.58.23 AM.png"/>
          <p:cNvPicPr>
            <a:picLocks noChangeAspect="1"/>
          </p:cNvPicPr>
          <p:nvPr/>
        </p:nvPicPr>
        <p:blipFill>
          <a:blip r:embed="rId2"/>
          <a:srcRect b="2033"/>
          <a:stretch>
            <a:fillRect/>
          </a:stretch>
        </p:blipFill>
        <p:spPr>
          <a:xfrm>
            <a:off x="0" y="0"/>
            <a:ext cx="9144000" cy="726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525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9" name="Picture 5" descr="GRASPP-animal-line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962" y="3636711"/>
            <a:ext cx="6669086" cy="2795106"/>
          </a:xfrm>
          <a:prstGeom prst="rect">
            <a:avLst/>
          </a:prstGeom>
          <a:noFill/>
        </p:spPr>
      </p:pic>
      <p:pic>
        <p:nvPicPr>
          <p:cNvPr id="415750" name="Picture 6" descr="GRASPP-group"/>
          <p:cNvPicPr>
            <a:picLocks noChangeAspect="1" noChangeArrowheads="1"/>
          </p:cNvPicPr>
          <p:nvPr/>
        </p:nvPicPr>
        <p:blipFill rotWithShape="1">
          <a:blip r:embed="rId3"/>
          <a:srcRect t="6899"/>
          <a:stretch/>
        </p:blipFill>
        <p:spPr bwMode="auto">
          <a:xfrm>
            <a:off x="1190962" y="74710"/>
            <a:ext cx="6576401" cy="34826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86188" y="6460647"/>
            <a:ext cx="6357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NIH Genome Resources And Sequencing Priorities Panel (2001-2003)</a:t>
            </a:r>
            <a:endParaRPr lang="en-US" dirty="0">
              <a:solidFill>
                <a:schemeClr val="bg1"/>
              </a:solidFill>
              <a:latin typeface="Bembo Book MT Std"/>
              <a:cs typeface="Bembo Book MT Std"/>
            </a:endParaRPr>
          </a:p>
        </p:txBody>
      </p:sp>
    </p:spTree>
    <p:extLst>
      <p:ext uri="{BB962C8B-B14F-4D97-AF65-F5344CB8AC3E}">
        <p14:creationId xmlns:p14="http://schemas.microsoft.com/office/powerpoint/2010/main" val="21842108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Mus_musculus"/>
          <p:cNvPicPr>
            <a:picLocks noChangeAspect="1" noChangeArrowheads="1"/>
          </p:cNvPicPr>
          <p:nvPr/>
        </p:nvPicPr>
        <p:blipFill>
          <a:blip r:embed="rId2"/>
          <a:srcRect t="4500" b="6000"/>
          <a:stretch>
            <a:fillRect/>
          </a:stretch>
        </p:blipFill>
        <p:spPr bwMode="auto">
          <a:xfrm>
            <a:off x="4961716" y="1140565"/>
            <a:ext cx="394824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8" descr="Drosophila_melanogas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1716" y="3999648"/>
            <a:ext cx="411582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9" descr="flytree"/>
          <p:cNvPicPr>
            <a:picLocks noChangeAspect="1" noChangeArrowheads="1"/>
          </p:cNvPicPr>
          <p:nvPr/>
        </p:nvPicPr>
        <p:blipFill>
          <a:blip r:embed="rId4"/>
          <a:srcRect t="2884" b="17099"/>
          <a:stretch>
            <a:fillRect/>
          </a:stretch>
        </p:blipFill>
        <p:spPr bwMode="auto">
          <a:xfrm>
            <a:off x="1133087" y="3999648"/>
            <a:ext cx="34142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11" descr="mammals"/>
          <p:cNvPicPr>
            <a:picLocks noChangeAspect="1" noChangeArrowheads="1"/>
          </p:cNvPicPr>
          <p:nvPr/>
        </p:nvPicPr>
        <p:blipFill>
          <a:blip r:embed="rId5"/>
          <a:srcRect l="7437" r="5371" b="16141"/>
          <a:stretch>
            <a:fillRect/>
          </a:stretch>
        </p:blipFill>
        <p:spPr bwMode="auto">
          <a:xfrm>
            <a:off x="178574" y="1140564"/>
            <a:ext cx="436872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181981" y="25215"/>
            <a:ext cx="479361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2F2F2"/>
                </a:solidFill>
                <a:latin typeface="Bembo Book MT Std"/>
                <a:cs typeface="Bembo Book MT Std"/>
              </a:rPr>
              <a:t>... if a number of instances can be collected...</a:t>
            </a:r>
          </a:p>
        </p:txBody>
      </p:sp>
    </p:spTree>
    <p:extLst>
      <p:ext uri="{BB962C8B-B14F-4D97-AF65-F5344CB8AC3E}">
        <p14:creationId xmlns:p14="http://schemas.microsoft.com/office/powerpoint/2010/main" val="152848203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u="none" dirty="0"/>
              <a:t>Pace tree of life</a:t>
            </a:r>
          </a:p>
        </p:txBody>
      </p:sp>
      <p:pic>
        <p:nvPicPr>
          <p:cNvPr id="66563" name="Picture 3" descr="TreeOfLif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76200"/>
            <a:ext cx="5203825" cy="67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836712" y="4038600"/>
            <a:ext cx="1220688" cy="0"/>
          </a:xfrm>
          <a:prstGeom prst="line">
            <a:avLst/>
          </a:prstGeom>
          <a:noFill/>
          <a:ln w="190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accent6"/>
              </a:solidFill>
            </a:endParaRP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-42916" y="3723620"/>
            <a:ext cx="7209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A8716"/>
                </a:solidFill>
                <a:latin typeface="Bembo Book MT Std"/>
                <a:cs typeface="Bembo Book MT Std"/>
              </a:rPr>
              <a:t>you</a:t>
            </a: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6525508" y="3769423"/>
            <a:ext cx="24175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&gt;</a:t>
            </a:r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11,</a:t>
            </a:r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000 </a:t>
            </a:r>
            <a:r>
              <a:rPr lang="en-US" sz="2400" dirty="0">
                <a:solidFill>
                  <a:schemeClr val="bg1"/>
                </a:solidFill>
                <a:latin typeface="Bembo Book MT Std"/>
                <a:cs typeface="Bembo Book MT Std"/>
              </a:rPr>
              <a:t>sequenced</a:t>
            </a: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6794441" y="5257800"/>
            <a:ext cx="18654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embo Book MT Std"/>
                <a:cs typeface="Bembo Book MT Std"/>
              </a:rPr>
              <a:t>still to go:</a:t>
            </a:r>
            <a:endParaRPr lang="en-US" sz="2400" dirty="0" smtClean="0">
              <a:solidFill>
                <a:schemeClr val="bg1"/>
              </a:solidFill>
              <a:latin typeface="Bembo Book MT Std"/>
              <a:cs typeface="Bembo Book MT Std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about </a:t>
            </a:r>
            <a:r>
              <a:rPr lang="en-US" sz="2400" dirty="0">
                <a:solidFill>
                  <a:schemeClr val="bg1"/>
                </a:solidFill>
                <a:latin typeface="Bembo Book MT Std"/>
                <a:cs typeface="Bembo Book MT Std"/>
              </a:rPr>
              <a:t>10</a:t>
            </a:r>
            <a:r>
              <a:rPr lang="en-US" sz="2400" baseline="30000" dirty="0">
                <a:solidFill>
                  <a:schemeClr val="bg1"/>
                </a:solidFill>
                <a:latin typeface="Bembo Book MT Std"/>
                <a:cs typeface="Bembo Book MT Std"/>
              </a:rPr>
              <a:t>7 </a:t>
            </a:r>
            <a:r>
              <a:rPr lang="en-US" sz="2400" dirty="0">
                <a:solidFill>
                  <a:schemeClr val="bg1"/>
                </a:solidFill>
                <a:latin typeface="Bembo Book MT Std"/>
                <a:cs typeface="Bembo Book MT Std"/>
              </a:rPr>
              <a:t>-10</a:t>
            </a:r>
            <a:r>
              <a:rPr lang="en-US" sz="2400" baseline="30000" dirty="0">
                <a:solidFill>
                  <a:schemeClr val="bg1"/>
                </a:solidFill>
                <a:latin typeface="Bembo Book MT Std"/>
                <a:cs typeface="Bembo Book MT Std"/>
              </a:rPr>
              <a:t>8</a:t>
            </a:r>
            <a:endParaRPr lang="en-US" sz="2400" dirty="0">
              <a:solidFill>
                <a:schemeClr val="bg1"/>
              </a:solidFill>
              <a:latin typeface="Bembo Book MT Std"/>
              <a:cs typeface="Bembo Book MT Std"/>
            </a:endParaRP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6899343" y="4189511"/>
            <a:ext cx="17107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1" dirty="0" err="1" smtClean="0">
                <a:solidFill>
                  <a:srgbClr val="D7E4BD"/>
                </a:solidFill>
                <a:latin typeface="Bembo Book MT Std"/>
                <a:cs typeface="Bembo Book MT Std"/>
              </a:rPr>
              <a:t>www.genomesonline.org</a:t>
            </a:r>
            <a:r>
              <a:rPr lang="en-US" sz="1400" i="1" dirty="0" smtClean="0">
                <a:solidFill>
                  <a:srgbClr val="D7E4BD"/>
                </a:solidFill>
                <a:latin typeface="Bembo Book MT Std"/>
                <a:cs typeface="Bembo Book MT Std"/>
              </a:rPr>
              <a:t> </a:t>
            </a:r>
            <a:endParaRPr lang="en-US" sz="1400" i="1" dirty="0">
              <a:solidFill>
                <a:srgbClr val="D7E4BD"/>
              </a:solidFill>
              <a:latin typeface="Bembo Book MT Std"/>
              <a:cs typeface="Bembo Book MT Std"/>
            </a:endParaRPr>
          </a:p>
        </p:txBody>
      </p:sp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6698342" y="6088797"/>
            <a:ext cx="21852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solidFill>
                  <a:srgbClr val="D7E4BD"/>
                </a:solidFill>
                <a:latin typeface="Bembo Book MT Std"/>
                <a:cs typeface="Bembo Book MT Std"/>
              </a:rPr>
              <a:t>May, Science 241:1441 (1988)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42916" y="3141990"/>
            <a:ext cx="2440676" cy="1724630"/>
            <a:chOff x="-42916" y="3141990"/>
            <a:chExt cx="2440676" cy="1724630"/>
          </a:xfrm>
        </p:grpSpPr>
        <p:sp>
          <p:nvSpPr>
            <p:cNvPr id="66566" name="Line 6"/>
            <p:cNvSpPr>
              <a:spLocks noChangeShapeType="1"/>
            </p:cNvSpPr>
            <p:nvPr/>
          </p:nvSpPr>
          <p:spPr bwMode="auto">
            <a:xfrm flipV="1">
              <a:off x="914400" y="4419600"/>
              <a:ext cx="1295400" cy="152400"/>
            </a:xfrm>
            <a:prstGeom prst="line">
              <a:avLst/>
            </a:prstGeom>
            <a:noFill/>
            <a:ln w="19050">
              <a:solidFill>
                <a:srgbClr val="FA871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A8716"/>
                </a:solidFill>
                <a:latin typeface="Bembo Book MT Std"/>
                <a:cs typeface="Bembo Book MT Std"/>
              </a:endParaRPr>
            </a:p>
          </p:txBody>
        </p:sp>
        <p:sp>
          <p:nvSpPr>
            <p:cNvPr id="66567" name="Text Box 7"/>
            <p:cNvSpPr txBox="1">
              <a:spLocks noChangeArrowheads="1"/>
            </p:cNvSpPr>
            <p:nvPr/>
          </p:nvSpPr>
          <p:spPr bwMode="auto">
            <a:xfrm>
              <a:off x="-42916" y="4343400"/>
              <a:ext cx="83671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>
                  <a:solidFill>
                    <a:srgbClr val="FA8716"/>
                  </a:solidFill>
                  <a:latin typeface="Bembo Book MT Std"/>
                  <a:cs typeface="Bembo Book MT Std"/>
                </a:rPr>
                <a:t>corn</a:t>
              </a:r>
            </a:p>
          </p:txBody>
        </p:sp>
        <p:sp>
          <p:nvSpPr>
            <p:cNvPr id="12" name="Line 4"/>
            <p:cNvSpPr>
              <a:spLocks noChangeShapeType="1"/>
            </p:cNvSpPr>
            <p:nvPr/>
          </p:nvSpPr>
          <p:spPr bwMode="auto">
            <a:xfrm>
              <a:off x="1871716" y="3535680"/>
              <a:ext cx="526044" cy="187940"/>
            </a:xfrm>
            <a:prstGeom prst="line">
              <a:avLst/>
            </a:prstGeom>
            <a:noFill/>
            <a:ln w="19050">
              <a:solidFill>
                <a:srgbClr val="FA871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A8716"/>
                </a:solidFill>
                <a:latin typeface="Bembo Book MT Std"/>
                <a:cs typeface="Bembo Book MT Std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42916" y="3141990"/>
              <a:ext cx="180049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A8716"/>
                  </a:solidFill>
                  <a:latin typeface="Bembo Book MT Std"/>
                  <a:cs typeface="Bembo Book MT Std"/>
                </a:rPr>
                <a:t>mushrooms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82171" y="6488157"/>
            <a:ext cx="1804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N. Pace, </a:t>
            </a:r>
            <a:r>
              <a:rPr lang="en-US" sz="1400" i="1" dirty="0" smtClean="0">
                <a:solidFill>
                  <a:schemeClr val="bg1">
                    <a:lumMod val="75000"/>
                  </a:schemeClr>
                </a:solidFill>
              </a:rPr>
              <a:t>Science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(1997)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81981" y="25215"/>
            <a:ext cx="479361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2F2F2"/>
                </a:solidFill>
                <a:latin typeface="Bembo Book MT Std"/>
                <a:cs typeface="Bembo Book MT Std"/>
              </a:rPr>
              <a:t>... if a number of instances can be collected...</a:t>
            </a:r>
          </a:p>
        </p:txBody>
      </p:sp>
    </p:spTree>
    <p:extLst>
      <p:ext uri="{BB962C8B-B14F-4D97-AF65-F5344CB8AC3E}">
        <p14:creationId xmlns:p14="http://schemas.microsoft.com/office/powerpoint/2010/main" val="19397071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blast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" t="928"/>
          <a:stretch>
            <a:fillRect/>
          </a:stretch>
        </p:blipFill>
        <p:spPr bwMode="auto">
          <a:xfrm>
            <a:off x="60303" y="76200"/>
            <a:ext cx="6477000" cy="6372225"/>
          </a:xfrm>
          <a:prstGeom prst="rect">
            <a:avLst/>
          </a:prstGeom>
          <a:noFill/>
          <a:ln w="9525">
            <a:solidFill>
              <a:srgbClr val="D5E39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Oval 6"/>
          <p:cNvSpPr>
            <a:spLocks noChangeArrowheads="1"/>
          </p:cNvSpPr>
          <p:nvPr/>
        </p:nvSpPr>
        <p:spPr bwMode="auto">
          <a:xfrm>
            <a:off x="2498703" y="990600"/>
            <a:ext cx="2895600" cy="381000"/>
          </a:xfrm>
          <a:prstGeom prst="ellipse">
            <a:avLst/>
          </a:prstGeom>
          <a:noFill/>
          <a:ln w="28575">
            <a:solidFill>
              <a:srgbClr val="E924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Line 7"/>
          <p:cNvSpPr>
            <a:spLocks noChangeShapeType="1"/>
          </p:cNvSpPr>
          <p:nvPr/>
        </p:nvSpPr>
        <p:spPr bwMode="auto">
          <a:xfrm>
            <a:off x="5165703" y="1295400"/>
            <a:ext cx="2209800" cy="457200"/>
          </a:xfrm>
          <a:prstGeom prst="line">
            <a:avLst/>
          </a:prstGeom>
          <a:noFill/>
          <a:ln w="28575">
            <a:solidFill>
              <a:srgbClr val="E924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6628572" y="1752600"/>
            <a:ext cx="246258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Bembo Book MT Std"/>
                <a:cs typeface="Bembo Book MT Std"/>
              </a:rPr>
              <a:t>The </a:t>
            </a:r>
            <a:r>
              <a:rPr lang="en-US" sz="2400" i="1" dirty="0">
                <a:solidFill>
                  <a:schemeClr val="bg1"/>
                </a:solidFill>
                <a:latin typeface="Bembo Book MT Std"/>
                <a:cs typeface="Bembo Book MT Std"/>
              </a:rPr>
              <a:t>Jurassic Park </a:t>
            </a:r>
            <a:r>
              <a:rPr lang="ja-JP" altLang="en-US" sz="2400" dirty="0">
                <a:solidFill>
                  <a:schemeClr val="bg1"/>
                </a:solidFill>
                <a:latin typeface="Bembo Book MT Std"/>
                <a:cs typeface="Bembo Book MT Std"/>
              </a:rPr>
              <a:t>“</a:t>
            </a:r>
            <a:r>
              <a:rPr lang="en-US" sz="2400" dirty="0">
                <a:solidFill>
                  <a:schemeClr val="bg1"/>
                </a:solidFill>
                <a:latin typeface="Bembo Book MT Std"/>
                <a:cs typeface="Bembo Book MT Std"/>
              </a:rPr>
              <a:t>dinosaur</a:t>
            </a:r>
            <a:r>
              <a:rPr lang="ja-JP" altLang="en-US" sz="2400" dirty="0">
                <a:solidFill>
                  <a:schemeClr val="bg1"/>
                </a:solidFill>
                <a:latin typeface="Bembo Book MT Std"/>
                <a:cs typeface="Bembo Book MT Std"/>
              </a:rPr>
              <a:t>”</a:t>
            </a:r>
            <a:r>
              <a:rPr lang="en-US" sz="2400" dirty="0">
                <a:solidFill>
                  <a:schemeClr val="bg1"/>
                </a:solidFill>
                <a:latin typeface="Bembo Book MT Std"/>
                <a:cs typeface="Bembo Book MT Std"/>
              </a:rPr>
              <a:t> DNA is </a:t>
            </a:r>
            <a:r>
              <a:rPr lang="en-US" sz="24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actually pBR322</a:t>
            </a:r>
            <a:r>
              <a:rPr lang="en-US" sz="2400" dirty="0">
                <a:solidFill>
                  <a:schemeClr val="bg1"/>
                </a:solidFill>
                <a:latin typeface="Bembo Book MT Std"/>
                <a:cs typeface="Bembo Book MT Std"/>
              </a:rPr>
              <a:t>, a common piece of bacterial DNA used in labs.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6689725" y="5858273"/>
            <a:ext cx="24542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D9D9D9"/>
                </a:solidFill>
                <a:latin typeface="Bembo Book MT Std"/>
                <a:cs typeface="Bembo Book MT Std"/>
              </a:rPr>
              <a:t>Mark </a:t>
            </a:r>
            <a:r>
              <a:rPr lang="en-US" sz="1800" dirty="0" err="1">
                <a:solidFill>
                  <a:srgbClr val="D9D9D9"/>
                </a:solidFill>
                <a:latin typeface="Bembo Book MT Std"/>
                <a:cs typeface="Bembo Book MT Std"/>
              </a:rPr>
              <a:t>Boguski</a:t>
            </a:r>
            <a:r>
              <a:rPr lang="en-US" sz="1800" dirty="0">
                <a:solidFill>
                  <a:srgbClr val="D9D9D9"/>
                </a:solidFill>
                <a:latin typeface="Bembo Book MT Std"/>
                <a:cs typeface="Bembo Book MT Std"/>
              </a:rPr>
              <a:t>,</a:t>
            </a:r>
          </a:p>
          <a:p>
            <a:pPr eaLnBrk="1" hangingPunct="1"/>
            <a:r>
              <a:rPr lang="ja-JP" altLang="en-US" sz="1800" i="1" dirty="0">
                <a:solidFill>
                  <a:srgbClr val="D9D9D9"/>
                </a:solidFill>
                <a:latin typeface="Bembo Book MT Std"/>
                <a:cs typeface="Bembo Book MT Std"/>
              </a:rPr>
              <a:t>“</a:t>
            </a:r>
            <a:r>
              <a:rPr lang="en-US" sz="1800" i="1" dirty="0">
                <a:solidFill>
                  <a:srgbClr val="D9D9D9"/>
                </a:solidFill>
                <a:latin typeface="Bembo Book MT Std"/>
                <a:cs typeface="Bembo Book MT Std"/>
              </a:rPr>
              <a:t>A Molecular Biologist Visits Jurassic Park</a:t>
            </a:r>
            <a:r>
              <a:rPr lang="ja-JP" altLang="en-US" sz="1800" i="1" dirty="0">
                <a:solidFill>
                  <a:srgbClr val="D9D9D9"/>
                </a:solidFill>
                <a:latin typeface="Bembo Book MT Std"/>
                <a:cs typeface="Bembo Book MT Std"/>
              </a:rPr>
              <a:t>”</a:t>
            </a:r>
            <a:r>
              <a:rPr lang="en-US" sz="1800" dirty="0">
                <a:solidFill>
                  <a:srgbClr val="D9D9D9"/>
                </a:solidFill>
                <a:latin typeface="Bembo Book MT Std"/>
                <a:cs typeface="Bembo Book MT Std"/>
              </a:rPr>
              <a:t> (1992)</a:t>
            </a:r>
          </a:p>
        </p:txBody>
      </p:sp>
    </p:spTree>
    <p:extLst>
      <p:ext uri="{BB962C8B-B14F-4D97-AF65-F5344CB8AC3E}">
        <p14:creationId xmlns:p14="http://schemas.microsoft.com/office/powerpoint/2010/main" val="8261703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1-02-08 at 4.47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46725" cy="6858000"/>
          </a:xfrm>
          <a:prstGeom prst="rect">
            <a:avLst/>
          </a:prstGeom>
        </p:spPr>
      </p:pic>
      <p:pic>
        <p:nvPicPr>
          <p:cNvPr id="6" name="Picture 6" descr="oxytrich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7783" y="3973128"/>
            <a:ext cx="1893260" cy="141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photo_tetraod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9952" y="5564903"/>
            <a:ext cx="2371822" cy="111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8018" y="661815"/>
            <a:ext cx="1304000" cy="15104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3563" y="1949398"/>
            <a:ext cx="1190976" cy="1190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0735" y="720586"/>
            <a:ext cx="1407884" cy="10534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8829" y="3451201"/>
            <a:ext cx="1638300" cy="1231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3235" y="5128832"/>
            <a:ext cx="1587500" cy="1092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0075" y="900880"/>
            <a:ext cx="998754" cy="14879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68619" y="2243560"/>
            <a:ext cx="1257300" cy="1549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81981" y="25215"/>
            <a:ext cx="479361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2F2F2"/>
                </a:solidFill>
                <a:latin typeface="Bembo Book MT Std"/>
                <a:cs typeface="Bembo Book MT Std"/>
              </a:rPr>
              <a:t>... if a number of instances can be collected...</a:t>
            </a:r>
          </a:p>
        </p:txBody>
      </p:sp>
    </p:spTree>
    <p:extLst>
      <p:ext uri="{BB962C8B-B14F-4D97-AF65-F5344CB8AC3E}">
        <p14:creationId xmlns:p14="http://schemas.microsoft.com/office/powerpoint/2010/main" val="385718785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heMatrixWallpaper1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3175"/>
            <a:ext cx="9140825" cy="6854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32502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 descr="TheMatrixWallpaper1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3175"/>
            <a:ext cx="9140825" cy="6854825"/>
          </a:xfrm>
          <a:prstGeom prst="rect">
            <a:avLst/>
          </a:prstGeom>
          <a:noFill/>
        </p:spPr>
      </p:pic>
      <p:pic>
        <p:nvPicPr>
          <p:cNvPr id="65540" name="Picture 4" descr="MatrixNucleu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8123" y="238136"/>
            <a:ext cx="5943600" cy="5943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40230" y="6581001"/>
            <a:ext cx="4403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75000"/>
                  </a:schemeClr>
                </a:solidFill>
                <a:latin typeface="Bembo Book MT Std"/>
                <a:cs typeface="Bembo Book MT Std"/>
              </a:rPr>
              <a:t>image from Angus </a:t>
            </a:r>
            <a:r>
              <a:rPr lang="en-US" sz="1200" i="1" dirty="0" err="1" smtClean="0">
                <a:solidFill>
                  <a:schemeClr val="bg1">
                    <a:lumMod val="75000"/>
                  </a:schemeClr>
                </a:solidFill>
                <a:latin typeface="Bembo Book MT Std"/>
                <a:cs typeface="Bembo Book MT Std"/>
              </a:rPr>
              <a:t>Lamond's</a:t>
            </a:r>
            <a:r>
              <a:rPr lang="en-US" sz="1200" i="1" dirty="0" smtClean="0">
                <a:solidFill>
                  <a:schemeClr val="bg1">
                    <a:lumMod val="75000"/>
                  </a:schemeClr>
                </a:solidFill>
                <a:latin typeface="Bembo Book MT Std"/>
                <a:cs typeface="Bembo Book MT Std"/>
              </a:rPr>
              <a:t> lab, Univ. of Dundee, http://</a:t>
            </a:r>
            <a:r>
              <a:rPr lang="en-US" sz="1200" i="1" dirty="0" err="1" smtClean="0">
                <a:solidFill>
                  <a:schemeClr val="bg1">
                    <a:lumMod val="75000"/>
                  </a:schemeClr>
                </a:solidFill>
                <a:latin typeface="Bembo Book MT Std"/>
                <a:cs typeface="Bembo Book MT Std"/>
              </a:rPr>
              <a:t>www.lamondlab.com</a:t>
            </a:r>
            <a:endParaRPr lang="en-US" sz="1200" i="1" dirty="0">
              <a:solidFill>
                <a:schemeClr val="bg1">
                  <a:lumMod val="75000"/>
                </a:schemeClr>
              </a:solidFill>
              <a:latin typeface="Bembo Book MT Std"/>
              <a:cs typeface="Bembo Book MT Std"/>
            </a:endParaRPr>
          </a:p>
        </p:txBody>
      </p:sp>
    </p:spTree>
    <p:extLst>
      <p:ext uri="{BB962C8B-B14F-4D97-AF65-F5344CB8AC3E}">
        <p14:creationId xmlns:p14="http://schemas.microsoft.com/office/powerpoint/2010/main" val="29997474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vas00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178" y="2690240"/>
            <a:ext cx="2296949" cy="3431750"/>
          </a:xfrm>
          <a:prstGeom prst="rect">
            <a:avLst/>
          </a:prstGeom>
        </p:spPr>
      </p:pic>
      <p:pic>
        <p:nvPicPr>
          <p:cNvPr id="27" name="Picture 26" descr="car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161" y="393197"/>
            <a:ext cx="1280160" cy="1280160"/>
          </a:xfrm>
          <a:prstGeom prst="rect">
            <a:avLst/>
          </a:prstGeom>
        </p:spPr>
      </p:pic>
      <p:pic>
        <p:nvPicPr>
          <p:cNvPr id="28" name="Picture 27" descr="grey_wilbur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455" y="393197"/>
            <a:ext cx="1280160" cy="1280160"/>
          </a:xfrm>
          <a:prstGeom prst="rect">
            <a:avLst/>
          </a:prstGeom>
        </p:spPr>
      </p:pic>
      <p:pic>
        <p:nvPicPr>
          <p:cNvPr id="29" name="Picture 28" descr="harleen_sai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14" y="393197"/>
            <a:ext cx="1280160" cy="1280160"/>
          </a:xfrm>
          <a:prstGeom prst="rect">
            <a:avLst/>
          </a:prstGeom>
        </p:spPr>
      </p:pic>
      <p:pic>
        <p:nvPicPr>
          <p:cNvPr id="30" name="Picture 29" descr="kate_shulgin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308" y="393197"/>
            <a:ext cx="1280160" cy="128016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903620" y="1673357"/>
            <a:ext cx="159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Cara Weisman</a:t>
            </a:r>
          </a:p>
          <a:p>
            <a:r>
              <a:rPr lang="en-US" sz="1200" dirty="0" smtClean="0">
                <a:latin typeface="Arial"/>
                <a:cs typeface="Arial"/>
              </a:rPr>
              <a:t>G4, Biophysics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11043" y="1673357"/>
            <a:ext cx="1612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Kate </a:t>
            </a:r>
            <a:r>
              <a:rPr lang="en-US" sz="1600" b="1" dirty="0" err="1" smtClean="0">
                <a:latin typeface="Arial"/>
                <a:cs typeface="Arial"/>
              </a:rPr>
              <a:t>Shulgina</a:t>
            </a:r>
            <a:endParaRPr lang="en-US" sz="1600" b="1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G3, Systems Biology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30788" y="1673357"/>
            <a:ext cx="1471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Grey Wilburn</a:t>
            </a:r>
          </a:p>
          <a:p>
            <a:r>
              <a:rPr lang="en-US" sz="1200" dirty="0" smtClean="0">
                <a:latin typeface="Arial"/>
                <a:cs typeface="Arial"/>
              </a:rPr>
              <a:t>G3, Physics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57267" y="1673357"/>
            <a:ext cx="1404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Sharon </a:t>
            </a:r>
            <a:r>
              <a:rPr lang="en-US" sz="1600" b="1" dirty="0" err="1" smtClean="0">
                <a:latin typeface="Arial"/>
                <a:cs typeface="Arial"/>
              </a:rPr>
              <a:t>Qian</a:t>
            </a:r>
            <a:endParaRPr lang="en-US" sz="1600" b="1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G1, Applied Math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3179" y="1672724"/>
            <a:ext cx="1724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Arial"/>
                <a:cs typeface="Arial"/>
              </a:rPr>
              <a:t>Harleen</a:t>
            </a:r>
            <a:r>
              <a:rPr lang="en-US" sz="1600" b="1" dirty="0" smtClean="0">
                <a:latin typeface="Arial"/>
                <a:cs typeface="Arial"/>
              </a:rPr>
              <a:t> </a:t>
            </a:r>
            <a:r>
              <a:rPr lang="en-US" sz="1600" b="1" dirty="0" err="1" smtClean="0">
                <a:latin typeface="Arial"/>
                <a:cs typeface="Arial"/>
              </a:rPr>
              <a:t>Saini</a:t>
            </a:r>
            <a:endParaRPr lang="en-US" sz="1600" b="1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G7, Moore lab, UMass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36" name="Picture 35" descr="sharon_qia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328" y="393197"/>
            <a:ext cx="1152144" cy="1280160"/>
          </a:xfrm>
          <a:prstGeom prst="rect">
            <a:avLst/>
          </a:prstGeom>
        </p:spPr>
      </p:pic>
      <p:pic>
        <p:nvPicPr>
          <p:cNvPr id="37" name="Picture 36" descr="pko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310" y="2686538"/>
            <a:ext cx="1280160" cy="1280160"/>
          </a:xfrm>
          <a:prstGeom prst="rect">
            <a:avLst/>
          </a:prstGeom>
        </p:spPr>
      </p:pic>
      <p:pic>
        <p:nvPicPr>
          <p:cNvPr id="38" name="Picture 37" descr="tim_dun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729" y="2686538"/>
            <a:ext cx="1280160" cy="1280160"/>
          </a:xfrm>
          <a:prstGeom prst="rect">
            <a:avLst/>
          </a:prstGeom>
        </p:spPr>
      </p:pic>
      <p:pic>
        <p:nvPicPr>
          <p:cNvPr id="39" name="Picture 38" descr="praveen_ana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785" y="2686538"/>
            <a:ext cx="1280160" cy="128016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706370" y="3966698"/>
            <a:ext cx="115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Peter Koo</a:t>
            </a:r>
          </a:p>
          <a:p>
            <a:r>
              <a:rPr lang="en-US" sz="1200" dirty="0" smtClean="0">
                <a:latin typeface="Arial"/>
                <a:cs typeface="Arial"/>
              </a:rPr>
              <a:t>Postdoc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131879" y="3966698"/>
            <a:ext cx="1670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Praveen </a:t>
            </a:r>
            <a:r>
              <a:rPr lang="en-US" sz="1600" b="1" dirty="0" err="1" smtClean="0">
                <a:latin typeface="Arial"/>
                <a:cs typeface="Arial"/>
              </a:rPr>
              <a:t>Anand</a:t>
            </a:r>
            <a:endParaRPr lang="en-US" sz="1600" b="1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Harvard B4 fellow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745037" y="3966698"/>
            <a:ext cx="1172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Tim Dunn</a:t>
            </a:r>
          </a:p>
          <a:p>
            <a:r>
              <a:rPr lang="en-US" sz="1200" dirty="0" smtClean="0">
                <a:latin typeface="Arial"/>
                <a:cs typeface="Arial"/>
              </a:rPr>
              <a:t>Harvard </a:t>
            </a:r>
            <a:r>
              <a:rPr lang="en-US" sz="1200" dirty="0" smtClean="0">
                <a:latin typeface="Arial"/>
                <a:cs typeface="Arial"/>
              </a:rPr>
              <a:t>fellow</a:t>
            </a:r>
            <a:endParaRPr lang="en-US" sz="1200" dirty="0" smtClean="0">
              <a:latin typeface="Arial"/>
              <a:cs typeface="Arial"/>
            </a:endParaRPr>
          </a:p>
        </p:txBody>
      </p:sp>
      <p:pic>
        <p:nvPicPr>
          <p:cNvPr id="43" name="Picture 42" descr="mattia_mahmou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304" y="2686538"/>
            <a:ext cx="1152144" cy="128016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217551" y="3966698"/>
            <a:ext cx="1860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err="1" smtClean="0">
                <a:latin typeface="Arial"/>
                <a:cs typeface="Arial"/>
              </a:rPr>
              <a:t>Mattia</a:t>
            </a:r>
            <a:r>
              <a:rPr lang="en-US" sz="1600" b="1" dirty="0" smtClean="0">
                <a:latin typeface="Arial"/>
                <a:cs typeface="Arial"/>
              </a:rPr>
              <a:t> </a:t>
            </a:r>
            <a:r>
              <a:rPr lang="en-US" sz="1600" b="1" dirty="0" err="1" smtClean="0">
                <a:latin typeface="Arial"/>
                <a:cs typeface="Arial"/>
              </a:rPr>
              <a:t>Mah’moud</a:t>
            </a:r>
            <a:endParaRPr lang="en-US" sz="1600" b="1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Undergraduate research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45" name="Picture 44" descr="nick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957" y="4815839"/>
            <a:ext cx="1280160" cy="1280160"/>
          </a:xfrm>
          <a:prstGeom prst="rect">
            <a:avLst/>
          </a:prstGeom>
        </p:spPr>
      </p:pic>
      <p:pic>
        <p:nvPicPr>
          <p:cNvPr id="46" name="Picture 45" descr="tom_jones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81" y="4815839"/>
            <a:ext cx="1280160" cy="1280160"/>
          </a:xfrm>
          <a:prstGeom prst="rect">
            <a:avLst/>
          </a:prstGeom>
        </p:spPr>
      </p:pic>
      <p:pic>
        <p:nvPicPr>
          <p:cNvPr id="47" name="Picture 46" descr="michelle_merry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013" y="4815839"/>
            <a:ext cx="1280160" cy="128016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705173" y="612199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Michelle Merry</a:t>
            </a:r>
          </a:p>
          <a:p>
            <a:r>
              <a:rPr lang="en-US" sz="1200" dirty="0" smtClean="0">
                <a:latin typeface="Arial"/>
                <a:cs typeface="Arial"/>
              </a:rPr>
              <a:t>Lab coordinator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314326" y="6121990"/>
            <a:ext cx="125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Tom Jones</a:t>
            </a:r>
          </a:p>
          <a:p>
            <a:r>
              <a:rPr lang="en-US" sz="1200" dirty="0" smtClean="0">
                <a:latin typeface="Arial"/>
                <a:cs typeface="Arial"/>
              </a:rPr>
              <a:t>Bioinformatics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001307" y="6121990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Nick Carter</a:t>
            </a:r>
          </a:p>
          <a:p>
            <a:r>
              <a:rPr lang="en-US" sz="1200" dirty="0" err="1" smtClean="0">
                <a:latin typeface="Arial"/>
                <a:cs typeface="Arial"/>
              </a:rPr>
              <a:t>Sr</a:t>
            </a:r>
            <a:r>
              <a:rPr lang="en-US" sz="1200" dirty="0" smtClean="0">
                <a:latin typeface="Arial"/>
                <a:cs typeface="Arial"/>
              </a:rPr>
              <a:t> software engineer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3179" y="6148299"/>
            <a:ext cx="1710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Elena Rivas</a:t>
            </a:r>
          </a:p>
          <a:p>
            <a:r>
              <a:rPr lang="en-US" sz="1200" dirty="0" smtClean="0">
                <a:latin typeface="Arial"/>
                <a:cs typeface="Arial"/>
              </a:rPr>
              <a:t>Senior research fellow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90879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lost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48" y="152400"/>
            <a:ext cx="4679950" cy="639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5763885" y="5897374"/>
            <a:ext cx="22878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Bembo Book MT Std"/>
                <a:cs typeface="Bembo Book MT Std"/>
              </a:rPr>
              <a:t>Michael Crichton,</a:t>
            </a:r>
          </a:p>
          <a:p>
            <a:pPr eaLnBrk="1" hangingPunct="1"/>
            <a:r>
              <a:rPr lang="en-US" sz="2000" i="1" dirty="0">
                <a:solidFill>
                  <a:srgbClr val="FFFFFF"/>
                </a:solidFill>
                <a:latin typeface="Bembo Book MT Std"/>
                <a:cs typeface="Bembo Book MT Std"/>
              </a:rPr>
              <a:t>The Lost World</a:t>
            </a:r>
            <a:r>
              <a:rPr lang="en-US" sz="2000" dirty="0">
                <a:solidFill>
                  <a:srgbClr val="FFFFFF"/>
                </a:solidFill>
                <a:latin typeface="Bembo Book MT Std"/>
                <a:cs typeface="Bembo Book MT Std"/>
              </a:rPr>
              <a:t> (1996)</a:t>
            </a:r>
            <a:endParaRPr lang="en-US" sz="2000" i="1" dirty="0">
              <a:solidFill>
                <a:srgbClr val="FFFFFF"/>
              </a:solidFill>
              <a:latin typeface="Bembo Book MT Std"/>
              <a:cs typeface="Bembo Book MT Std"/>
            </a:endParaRPr>
          </a:p>
        </p:txBody>
      </p:sp>
    </p:spTree>
    <p:extLst>
      <p:ext uri="{BB962C8B-B14F-4D97-AF65-F5344CB8AC3E}">
        <p14:creationId xmlns:p14="http://schemas.microsoft.com/office/powerpoint/2010/main" val="1431637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0" y="3048000"/>
            <a:ext cx="9078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FF00"/>
                </a:solidFill>
                <a:latin typeface="Menlo Bold"/>
                <a:cs typeface="Menlo Bold"/>
              </a:rPr>
              <a:t>lost/1-319       ECV-</a:t>
            </a:r>
            <a:r>
              <a:rPr lang="en-US" dirty="0">
                <a:solidFill>
                  <a:srgbClr val="FF6600"/>
                </a:solidFill>
                <a:latin typeface="Menlo Bold"/>
                <a:cs typeface="Menlo Bold"/>
              </a:rPr>
              <a:t>MARK</a:t>
            </a:r>
            <a:r>
              <a:rPr lang="en-US" dirty="0">
                <a:solidFill>
                  <a:srgbClr val="00FF00"/>
                </a:solidFill>
                <a:latin typeface="Menlo Bold"/>
                <a:cs typeface="Menlo Bold"/>
              </a:rPr>
              <a:t>-NCGATATPLWRRDGTGHYLCN-</a:t>
            </a:r>
            <a:r>
              <a:rPr lang="en-US" dirty="0">
                <a:solidFill>
                  <a:srgbClr val="FF6600"/>
                </a:solidFill>
                <a:latin typeface="Menlo Bold"/>
                <a:cs typeface="Menlo Bold"/>
              </a:rPr>
              <a:t>WAS</a:t>
            </a:r>
            <a:r>
              <a:rPr lang="en-US" dirty="0">
                <a:solidFill>
                  <a:srgbClr val="00FF00"/>
                </a:solidFill>
                <a:latin typeface="Menlo Bold"/>
                <a:cs typeface="Menlo Bold"/>
              </a:rPr>
              <a:t>-ACGLYHRLNGQNRPLIRPKKRLLVSKRAGTVCS-</a:t>
            </a:r>
            <a:r>
              <a:rPr lang="en-US" dirty="0">
                <a:solidFill>
                  <a:srgbClr val="FF6600"/>
                </a:solidFill>
                <a:latin typeface="Menlo Bold"/>
                <a:cs typeface="Menlo Bold"/>
              </a:rPr>
              <a:t>HERE</a:t>
            </a:r>
            <a:r>
              <a:rPr lang="en-US" dirty="0">
                <a:solidFill>
                  <a:srgbClr val="00FF00"/>
                </a:solidFill>
                <a:latin typeface="Menlo Bold"/>
                <a:cs typeface="Menlo Bold"/>
              </a:rPr>
              <a:t>-NCQTS</a:t>
            </a:r>
          </a:p>
          <a:p>
            <a:pPr eaLnBrk="1" hangingPunct="1"/>
            <a:r>
              <a:rPr lang="en-US" dirty="0">
                <a:solidFill>
                  <a:srgbClr val="00FF00"/>
                </a:solidFill>
                <a:latin typeface="Menlo Bold"/>
                <a:cs typeface="Menlo Bold"/>
              </a:rPr>
              <a:t>GAT1_CHICK/1-319 ECV------NCGATATPLWRRDGTGHYLCN-----ACGLYHRLNGQNRPLIRPKKRLLVSKRAGTVCS------NCQTS</a:t>
            </a:r>
          </a:p>
          <a:p>
            <a:pPr eaLnBrk="1" hangingPunct="1"/>
            <a:endParaRPr lang="en-US" dirty="0">
              <a:solidFill>
                <a:srgbClr val="00FF00"/>
              </a:solidFill>
              <a:latin typeface="Menlo Bold"/>
              <a:cs typeface="Menlo Bold"/>
            </a:endParaRPr>
          </a:p>
          <a:p>
            <a:pPr eaLnBrk="1" hangingPunct="1"/>
            <a:endParaRPr lang="en-US" dirty="0">
              <a:solidFill>
                <a:srgbClr val="00FF00"/>
              </a:solidFill>
              <a:latin typeface="Menlo Bold"/>
              <a:cs typeface="Menlo Bold"/>
            </a:endParaRPr>
          </a:p>
        </p:txBody>
      </p:sp>
      <p:sp>
        <p:nvSpPr>
          <p:cNvPr id="19459" name="Text Box 10"/>
          <p:cNvSpPr txBox="1">
            <a:spLocks noChangeArrowheads="1"/>
          </p:cNvSpPr>
          <p:nvPr/>
        </p:nvSpPr>
        <p:spPr bwMode="auto">
          <a:xfrm>
            <a:off x="609600" y="2190690"/>
            <a:ext cx="73822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Bembo Book MT Std"/>
                <a:cs typeface="Bembo Book MT Std"/>
              </a:rPr>
              <a:t>the </a:t>
            </a:r>
            <a:r>
              <a:rPr lang="en-US" sz="2000" i="1" dirty="0">
                <a:solidFill>
                  <a:srgbClr val="FFFFFF"/>
                </a:solidFill>
                <a:latin typeface="Bembo Book MT Std"/>
                <a:cs typeface="Bembo Book MT Std"/>
              </a:rPr>
              <a:t>Lost World </a:t>
            </a:r>
            <a:r>
              <a:rPr lang="en-US" sz="2000" dirty="0">
                <a:solidFill>
                  <a:srgbClr val="FFFFFF"/>
                </a:solidFill>
                <a:latin typeface="Bembo Book MT Std"/>
                <a:cs typeface="Bembo Book MT Std"/>
              </a:rPr>
              <a:t>DNA sequence, translated to the 20-letter protein alphabet</a:t>
            </a:r>
          </a:p>
        </p:txBody>
      </p:sp>
      <p:sp>
        <p:nvSpPr>
          <p:cNvPr id="19460" name="Line 11"/>
          <p:cNvSpPr>
            <a:spLocks noChangeShapeType="1"/>
          </p:cNvSpPr>
          <p:nvPr/>
        </p:nvSpPr>
        <p:spPr bwMode="auto">
          <a:xfrm flipH="1">
            <a:off x="457200" y="2590800"/>
            <a:ext cx="152400" cy="457200"/>
          </a:xfrm>
          <a:prstGeom prst="line">
            <a:avLst/>
          </a:prstGeom>
          <a:noFill/>
          <a:ln w="9525">
            <a:solidFill>
              <a:srgbClr val="D5E39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Text Box 12"/>
          <p:cNvSpPr txBox="1">
            <a:spLocks noChangeArrowheads="1"/>
          </p:cNvSpPr>
          <p:nvPr/>
        </p:nvSpPr>
        <p:spPr bwMode="auto">
          <a:xfrm>
            <a:off x="609600" y="4038600"/>
            <a:ext cx="30444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FF"/>
                </a:solidFill>
                <a:latin typeface="Bembo Book MT Std"/>
                <a:cs typeface="Bembo Book MT Std"/>
              </a:rPr>
              <a:t>a chicken growth factor gene</a:t>
            </a:r>
          </a:p>
        </p:txBody>
      </p:sp>
      <p:sp>
        <p:nvSpPr>
          <p:cNvPr id="19462" name="Line 13"/>
          <p:cNvSpPr>
            <a:spLocks noChangeShapeType="1"/>
          </p:cNvSpPr>
          <p:nvPr/>
        </p:nvSpPr>
        <p:spPr bwMode="auto">
          <a:xfrm flipH="1" flipV="1">
            <a:off x="457200" y="3581400"/>
            <a:ext cx="228600" cy="533400"/>
          </a:xfrm>
          <a:prstGeom prst="line">
            <a:avLst/>
          </a:prstGeom>
          <a:noFill/>
          <a:ln w="9525">
            <a:solidFill>
              <a:srgbClr val="D5E39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206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96" r="10691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0451" y="6329756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err="1" smtClean="0">
                <a:latin typeface="Bembo Book MT Std"/>
                <a:cs typeface="Bembo Book MT Std"/>
              </a:rPr>
              <a:t>Vicia</a:t>
            </a:r>
            <a:r>
              <a:rPr lang="en-US" sz="1400" i="1" dirty="0" smtClean="0">
                <a:latin typeface="Bembo Book MT Std"/>
                <a:cs typeface="Bembo Book MT Std"/>
              </a:rPr>
              <a:t> </a:t>
            </a:r>
            <a:r>
              <a:rPr lang="en-US" sz="1400" i="1" dirty="0" err="1" smtClean="0">
                <a:latin typeface="Bembo Book MT Std"/>
                <a:cs typeface="Bembo Book MT Std"/>
              </a:rPr>
              <a:t>faba</a:t>
            </a:r>
            <a:r>
              <a:rPr lang="en-US" sz="1400" i="1" dirty="0" smtClean="0">
                <a:latin typeface="Bembo Book MT Std"/>
                <a:cs typeface="Bembo Book MT Std"/>
              </a:rPr>
              <a:t> </a:t>
            </a:r>
            <a:r>
              <a:rPr lang="en-US" sz="1400" dirty="0" smtClean="0">
                <a:latin typeface="Bembo Book MT Std"/>
                <a:cs typeface="Bembo Book MT Std"/>
              </a:rPr>
              <a:t>(broad bean)   </a:t>
            </a:r>
          </a:p>
          <a:p>
            <a:pPr algn="r"/>
            <a:r>
              <a:rPr lang="en-US" sz="1400" dirty="0" smtClean="0">
                <a:latin typeface="Bembo Book MT Std"/>
                <a:cs typeface="Bembo Book MT Std"/>
              </a:rPr>
              <a:t>Wikimedia Commons</a:t>
            </a:r>
            <a:endParaRPr lang="en-US" sz="1400" i="1" dirty="0">
              <a:latin typeface="Bembo Book MT Std"/>
              <a:cs typeface="Bembo Book MT Std"/>
            </a:endParaRPr>
          </a:p>
        </p:txBody>
      </p:sp>
    </p:spTree>
    <p:extLst>
      <p:ext uri="{BB962C8B-B14F-4D97-AF65-F5344CB8AC3E}">
        <p14:creationId xmlns:p14="http://schemas.microsoft.com/office/powerpoint/2010/main" val="32678415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my_karyoty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/>
          <a:stretch>
            <a:fillRect/>
          </a:stretch>
        </p:blipFill>
        <p:spPr bwMode="auto">
          <a:xfrm>
            <a:off x="4676030" y="729701"/>
            <a:ext cx="4402398" cy="4902373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5" y="1419827"/>
            <a:ext cx="4640754" cy="348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411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y_karyotype"/>
          <p:cNvPicPr>
            <a:picLocks noChangeAspect="1" noChangeArrowheads="1"/>
          </p:cNvPicPr>
          <p:nvPr/>
        </p:nvPicPr>
        <p:blipFill>
          <a:blip r:embed="rId2"/>
          <a:srcRect l="1425" t="12790" r="81982" b="65117"/>
          <a:stretch>
            <a:fillRect/>
          </a:stretch>
        </p:blipFill>
        <p:spPr bwMode="auto">
          <a:xfrm>
            <a:off x="1524000" y="533400"/>
            <a:ext cx="1408113" cy="2057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" name="Picture 6" descr="my_karyotype"/>
          <p:cNvPicPr>
            <a:picLocks noChangeAspect="1" noChangeArrowheads="1"/>
          </p:cNvPicPr>
          <p:nvPr/>
        </p:nvPicPr>
        <p:blipFill>
          <a:blip r:embed="rId2"/>
          <a:srcRect l="81837" t="69766" r="2019" b="16280"/>
          <a:stretch>
            <a:fillRect/>
          </a:stretch>
        </p:blipFill>
        <p:spPr bwMode="auto">
          <a:xfrm>
            <a:off x="1371600" y="3886200"/>
            <a:ext cx="1219200" cy="11572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143000" y="762000"/>
            <a:ext cx="0" cy="1600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219200" y="4419600"/>
            <a:ext cx="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6200" y="1371600"/>
            <a:ext cx="9482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Bembo Book MT Std"/>
                <a:cs typeface="Bembo Book MT Std"/>
              </a:rPr>
              <a:t>~ 8 um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76200" y="4419600"/>
            <a:ext cx="9482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Bembo Book MT Std"/>
                <a:cs typeface="Bembo Book MT Std"/>
              </a:rPr>
              <a:t>~ 1 um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964623" y="2590800"/>
            <a:ext cx="26078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Bembo Book MT Std"/>
                <a:cs typeface="Bembo Book MT Std"/>
              </a:rPr>
              <a:t>Chromosome 1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Bembo Book MT Std"/>
                <a:cs typeface="Bembo Book MT Std"/>
              </a:rPr>
              <a:t>~ 245 million base pairs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Bembo Book MT Std"/>
                <a:cs typeface="Bembo Book MT Std"/>
              </a:rPr>
              <a:t>about </a:t>
            </a:r>
            <a:r>
              <a:rPr lang="en-US" sz="20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3 inches of </a:t>
            </a:r>
            <a:r>
              <a:rPr lang="en-US" sz="2000" dirty="0">
                <a:solidFill>
                  <a:schemeClr val="bg1"/>
                </a:solidFill>
                <a:latin typeface="Bembo Book MT Std"/>
                <a:cs typeface="Bembo Book MT Std"/>
              </a:rPr>
              <a:t>DNA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02835" y="5181600"/>
            <a:ext cx="286944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Bembo Book MT Std"/>
                <a:cs typeface="Bembo Book MT Std"/>
              </a:rPr>
              <a:t>Chromosome 22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Bembo Book MT Std"/>
                <a:cs typeface="Bembo Book MT Std"/>
              </a:rPr>
              <a:t>~50 million base pairs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Bembo Book MT Std"/>
                <a:cs typeface="Bembo Book MT Std"/>
              </a:rPr>
              <a:t>about </a:t>
            </a:r>
            <a:r>
              <a:rPr lang="en-US" sz="2000" dirty="0" smtClean="0">
                <a:solidFill>
                  <a:schemeClr val="bg1"/>
                </a:solidFill>
                <a:latin typeface="Bembo Book MT Std"/>
                <a:cs typeface="Bembo Book MT Std"/>
              </a:rPr>
              <a:t>half an inch of </a:t>
            </a:r>
            <a:r>
              <a:rPr lang="en-US" sz="2000" dirty="0">
                <a:solidFill>
                  <a:schemeClr val="bg1"/>
                </a:solidFill>
                <a:latin typeface="Bembo Book MT Std"/>
                <a:cs typeface="Bembo Book MT Std"/>
              </a:rPr>
              <a:t>DNA</a:t>
            </a:r>
          </a:p>
        </p:txBody>
      </p:sp>
      <p:pic>
        <p:nvPicPr>
          <p:cNvPr id="10" name="Picture 13" descr="chromosome-packag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609600"/>
            <a:ext cx="4953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88137" y="5983492"/>
            <a:ext cx="3679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Bembo Book MT Std"/>
                <a:cs typeface="Bembo Book MT Std"/>
              </a:rPr>
              <a:t>NIH National Human Genome Research Institute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Bembo Book MT Std"/>
              <a:cs typeface="Bembo Book MT Std"/>
            </a:endParaRPr>
          </a:p>
        </p:txBody>
      </p:sp>
    </p:spTree>
    <p:extLst>
      <p:ext uri="{BB962C8B-B14F-4D97-AF65-F5344CB8AC3E}">
        <p14:creationId xmlns:p14="http://schemas.microsoft.com/office/powerpoint/2010/main" val="10163306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1398</TotalTime>
  <Words>1467</Words>
  <Application>Microsoft Macintosh PowerPoint</Application>
  <PresentationFormat>On-screen Show (4:3)</PresentationFormat>
  <Paragraphs>286</Paragraphs>
  <Slides>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complete human genome sequence (2001)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voynich</vt:lpstr>
      <vt:lpstr>PowerPoint Presentation</vt:lpstr>
      <vt:lpstr>PowerPoint Presentation</vt:lpstr>
      <vt:lpstr>PowerPoint Presentation</vt:lpstr>
      <vt:lpstr>Comparative genome analysis</vt:lpstr>
      <vt:lpstr>PowerPoint Presentation</vt:lpstr>
      <vt:lpstr>PowerPoint Presentation</vt:lpstr>
      <vt:lpstr>PowerPoint Presentation</vt:lpstr>
      <vt:lpstr>Pace tree of life</vt:lpstr>
      <vt:lpstr>PowerPoint Presentation</vt:lpstr>
      <vt:lpstr>PowerPoint Presentation</vt:lpstr>
      <vt:lpstr>PowerPoint Presentation</vt:lpstr>
      <vt:lpstr>PowerPoint Presentation</vt:lpstr>
    </vt:vector>
  </TitlesOfParts>
  <Company>HHMI Janelia Farm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Eddy</dc:creator>
  <cp:lastModifiedBy>Sean Eddy</cp:lastModifiedBy>
  <cp:revision>40</cp:revision>
  <dcterms:created xsi:type="dcterms:W3CDTF">2017-06-06T12:32:37Z</dcterms:created>
  <dcterms:modified xsi:type="dcterms:W3CDTF">2017-10-26T16:54:45Z</dcterms:modified>
</cp:coreProperties>
</file>