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74" r:id="rId4"/>
    <p:sldId id="280" r:id="rId5"/>
    <p:sldId id="273" r:id="rId6"/>
    <p:sldId id="257" r:id="rId7"/>
    <p:sldId id="276" r:id="rId8"/>
    <p:sldId id="278" r:id="rId9"/>
    <p:sldId id="275" r:id="rId10"/>
    <p:sldId id="281" r:id="rId11"/>
    <p:sldId id="282" r:id="rId12"/>
    <p:sldId id="283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249" autoAdjust="0"/>
  </p:normalViewPr>
  <p:slideViewPr>
    <p:cSldViewPr snapToGrid="0">
      <p:cViewPr>
        <p:scale>
          <a:sx n="70" d="100"/>
          <a:sy n="70" d="100"/>
        </p:scale>
        <p:origin x="678" y="24"/>
      </p:cViewPr>
      <p:guideLst/>
    </p:cSldViewPr>
  </p:slideViewPr>
  <p:outlineViewPr>
    <p:cViewPr>
      <p:scale>
        <a:sx n="33" d="100"/>
        <a:sy n="33" d="100"/>
      </p:scale>
      <p:origin x="0" y="-1031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E0BC8-0273-4280-8DB6-4EA62F60F4FA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C52E5-E8D4-4D31-94BD-CDCFB5DBF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Drug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5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Drug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9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Understand the enemy / The first drugs to treat HIV were developed to inhibit reverse transcriptase, and it involves a pretty cool set of scientific concepts, so I want to spend the rest of our time talking about how to inhibit 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>
                <a:latin typeface="Arial" panose="020B0604020202020204" pitchFamily="34" charset="0"/>
                <a:cs typeface="msgothic" charset="0"/>
              </a:rPr>
              <a:t>Identifying distinct steps in HIV-1 life cycle as potential or current target for antiretroviral drugs. (A) Schematic of the HIV-1 life cycle in a susceptible CD4+ cell. (B) Time frame for antiretroviral drug action during a single-cycle HIV-1 replication assay. In this experiment, HIV-1 inhibitors are added following a synchronized inhibition. The addition of drug following the HIV-1 replication step targeted by the drug will result in a lack of inhibition. The time window of drug inhibition provides an estimate for the time required for these replication steps. For example, T30 or enfuvirtide (T20) only inhibits within 1–2 h of infection, whereas lamivudine (3TC) inhibits within a 2- to 10-h time frame, which coincides with reverse transcription. (C) Preclinical, abandoned (normal text), or FDA-approved (bold italic text) inhibitors are listed in relation to specificity of action and drug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8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Hold up your right hand and cup it a bit. Surprise: you are actually looking at DNA polymerase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Drug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Velocity of the reaction = rate of product formation.</a:t>
            </a:r>
          </a:p>
          <a:p>
            <a:r>
              <a:rPr lang="en-US" dirty="0"/>
              <a:t>Vmax</a:t>
            </a:r>
            <a:r>
              <a:rPr lang="en-US" baseline="0" dirty="0"/>
              <a:t> = the maximum rate of reaction catalyzed by an enzyme at very high substrate concentration.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Rate</a:t>
            </a:r>
            <a:r>
              <a:rPr lang="en-US" baseline="0" dirty="0"/>
              <a:t> of back reaction very slow = ignored; rate of product formation is called the “velocity of the reaction” (v)</a:t>
            </a:r>
          </a:p>
          <a:p>
            <a:r>
              <a:rPr lang="en-US" baseline="0" dirty="0"/>
              <a:t>Vo = initial velocity, before substrate is depleted, linear</a:t>
            </a:r>
          </a:p>
          <a:p>
            <a:r>
              <a:rPr lang="en-US" baseline="0" dirty="0" err="1"/>
              <a:t>Vmax</a:t>
            </a:r>
            <a:r>
              <a:rPr lang="en-US" baseline="0" dirty="0"/>
              <a:t>= rate enzyme levels off at with saturating [S]</a:t>
            </a:r>
          </a:p>
          <a:p>
            <a:r>
              <a:rPr lang="en-US" baseline="0" dirty="0"/>
              <a:t>We talked on Friday about how the concentration dependence of the rate of an enzyme-catalyzed reaction resembles the thermodynamics of ligand binding, that is because the first step in enzyme catalysis is the binding of substrate to the enzyme….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00AF8-7FBE-4857-A8FD-150A488D9D9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 we have established a basic toolset,</a:t>
            </a:r>
            <a:r>
              <a:rPr lang="en-US" baseline="0" dirty="0"/>
              <a:t> the MM equation and the </a:t>
            </a:r>
            <a:r>
              <a:rPr lang="en-US" baseline="0" dirty="0" err="1"/>
              <a:t>lineweaver</a:t>
            </a:r>
            <a:r>
              <a:rPr lang="en-US" baseline="0" dirty="0"/>
              <a:t>-Burke plot, to study simple enzyme reactions.  We’ll see how we can put these in practice to study how enzymes are inhibited.</a:t>
            </a:r>
          </a:p>
          <a:p>
            <a:endParaRPr lang="en-US" baseline="0" dirty="0"/>
          </a:p>
          <a:p>
            <a:r>
              <a:rPr lang="en-US" baseline="0" dirty="0"/>
              <a:t>“Data points – push to back for pre-lecture notes – I put a big, big white dot to the right of the graph as a “handle” to find the points when they are hidden behind the plot.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3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 Drug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64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C52E5-E8D4-4D31-94BD-CDCFB5DBF5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39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75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54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3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553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420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6285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07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071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62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376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78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78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718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3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60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0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25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9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CAC01-3FB1-43DE-9A29-5365CCA1A98D}" type="datetimeFigureOut">
              <a:rPr lang="en-US" smtClean="0"/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DDE44-7957-40E2-8DD6-17E3F05A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1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 b="0"/>
              <a:t>MCB65</a:t>
            </a:r>
            <a:endParaRPr lang="en-US" sz="1200" b="0" dirty="0"/>
          </a:p>
          <a:p>
            <a:pPr algn="ctr"/>
            <a:r>
              <a:rPr lang="en-US" sz="1200" b="0"/>
              <a:t>2/8/17  </a:t>
            </a:r>
            <a:fld id="{5C079BA0-EEE7-46A6-B75D-8C754400B990}" type="slidenum">
              <a:rPr lang="en-US" sz="1200" b="0" smtClean="0"/>
              <a:pPr algn="ctr"/>
              <a:t>‹#›</a:t>
            </a:fld>
            <a:endParaRPr lang="en-US" sz="1200" b="0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4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i="1">
          <a:solidFill>
            <a:srgbClr val="0000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rgbClr val="0000CC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DNAP_RT.p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1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NAP_RT.ps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B799140-4ED8-431D-A820-DFC9CB8C1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935" y="4401334"/>
            <a:ext cx="8478129" cy="209571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Why drug cocktails are more effective than single-drug therapies, and how to design them</a:t>
            </a:r>
          </a:p>
          <a:p>
            <a:endParaRPr lang="en-US" dirty="0"/>
          </a:p>
          <a:p>
            <a:pPr algn="r"/>
            <a:r>
              <a:rPr lang="en-US" sz="1800" b="1" dirty="0">
                <a:solidFill>
                  <a:srgbClr val="0070C0"/>
                </a:solidFill>
              </a:rPr>
              <a:t>Harvard Life Sciences Outreach</a:t>
            </a:r>
          </a:p>
          <a:p>
            <a:pPr algn="r"/>
            <a:r>
              <a:rPr lang="en-US" sz="1800" b="1" dirty="0">
                <a:solidFill>
                  <a:srgbClr val="0070C0"/>
                </a:solidFill>
              </a:rPr>
              <a:t>November 9, 2017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C5E8C5-89CD-49E2-81C7-CD00B94C9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956">
            <a:off x="6906127" y="601583"/>
            <a:ext cx="2241822" cy="22223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B9161-FBCB-4CD2-BA7C-A26F7F384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934" y="1527567"/>
            <a:ext cx="8478129" cy="2387600"/>
          </a:xfrm>
        </p:spPr>
        <p:txBody>
          <a:bodyPr>
            <a:normAutofit/>
          </a:bodyPr>
          <a:lstStyle/>
          <a:p>
            <a:r>
              <a:rPr lang="en-US" dirty="0"/>
              <a:t>Of drug cocktails and</a:t>
            </a:r>
            <a:br>
              <a:rPr lang="en-US" dirty="0"/>
            </a:br>
            <a:r>
              <a:rPr lang="en-US" dirty="0"/>
              <a:t>inhibited enzymatic rates</a:t>
            </a:r>
          </a:p>
        </p:txBody>
      </p:sp>
    </p:spTree>
    <p:extLst>
      <p:ext uri="{BB962C8B-B14F-4D97-AF65-F5344CB8AC3E}">
        <p14:creationId xmlns:p14="http://schemas.microsoft.com/office/powerpoint/2010/main" val="2957709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CE15-BAF7-4724-92E3-3E22D992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 and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672E03-95AD-4B60-B1C2-6FA4B123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Learning Goal: </a:t>
            </a:r>
            <a:r>
              <a:rPr lang="en-US" sz="2200" dirty="0"/>
              <a:t>To understand how structural and biochemical data can be used to rationally design drugs.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Learning Objectives:</a:t>
            </a:r>
          </a:p>
          <a:p>
            <a:pPr marL="0" indent="0">
              <a:buNone/>
            </a:pPr>
            <a:r>
              <a:rPr lang="en-US" sz="2200" dirty="0"/>
              <a:t>Be able to: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Explain how we quantitatively describe “structural similarity”</a:t>
            </a:r>
          </a:p>
          <a:p>
            <a:r>
              <a:rPr lang="en-US" sz="2200" dirty="0">
                <a:solidFill>
                  <a:srgbClr val="00B050"/>
                </a:solidFill>
              </a:rPr>
              <a:t>Distinguish “competitive” vs “noncompetitive” enzyme inhibition (structurally and biochemically)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Use enzymatic kinetic data to determine which inhibitors would combine to make the best drug cocktail</a:t>
            </a:r>
          </a:p>
        </p:txBody>
      </p:sp>
    </p:spTree>
    <p:extLst>
      <p:ext uri="{BB962C8B-B14F-4D97-AF65-F5344CB8AC3E}">
        <p14:creationId xmlns:p14="http://schemas.microsoft.com/office/powerpoint/2010/main" val="111454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1358F-4AE7-4FBA-972B-89466515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vs Noncompetitive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69D5-FFFF-4856-AF50-2FAED7816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874" y="4592889"/>
            <a:ext cx="3638550" cy="2192922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Noncompetitive drug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binds </a:t>
            </a:r>
            <a:r>
              <a:rPr lang="en-US" i="1" u="sng" dirty="0"/>
              <a:t>away</a:t>
            </a:r>
            <a:r>
              <a:rPr lang="en-US" dirty="0"/>
              <a:t> from the active site but interfere with catalysis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50457A-A20F-414E-8408-13C92CA0E957}"/>
              </a:ext>
            </a:extLst>
          </p:cNvPr>
          <p:cNvSpPr txBox="1">
            <a:spLocks/>
          </p:cNvSpPr>
          <p:nvPr/>
        </p:nvSpPr>
        <p:spPr>
          <a:xfrm>
            <a:off x="781050" y="4592888"/>
            <a:ext cx="3790950" cy="2192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b="1" dirty="0"/>
              <a:t>Competitive drug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Binds the active site, blocking substrate from entering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30301-AECE-4497-AB92-891996A55192}"/>
              </a:ext>
            </a:extLst>
          </p:cNvPr>
          <p:cNvSpPr txBox="1"/>
          <p:nvPr/>
        </p:nvSpPr>
        <p:spPr>
          <a:xfrm>
            <a:off x="6783260" y="6262590"/>
            <a:ext cx="214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2" action="ppaction://hlinkfile"/>
              </a:rPr>
              <a:t>DNAP_RT.pse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76B446-7998-4E5A-A8F5-3663BE955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74729"/>
            <a:ext cx="3542297" cy="1981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E5870-E521-40E5-B14B-C3EB030118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2"/>
          <a:stretch/>
        </p:blipFill>
        <p:spPr>
          <a:xfrm>
            <a:off x="5200648" y="1898982"/>
            <a:ext cx="3542297" cy="223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3570B3-E9D7-4D92-8CE7-1E5045D158AE}"/>
              </a:ext>
            </a:extLst>
          </p:cNvPr>
          <p:cNvSpPr txBox="1"/>
          <p:nvPr/>
        </p:nvSpPr>
        <p:spPr>
          <a:xfrm>
            <a:off x="7700210" y="1690689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AZT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01231-A675-42D2-976E-5D4C566A64E9}"/>
              </a:ext>
            </a:extLst>
          </p:cNvPr>
          <p:cNvSpPr txBox="1"/>
          <p:nvPr/>
        </p:nvSpPr>
        <p:spPr>
          <a:xfrm>
            <a:off x="2916151" y="1676155"/>
            <a:ext cx="68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AZT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8620C7-B5BD-48F1-AD53-58B98BCEAA81}"/>
              </a:ext>
            </a:extLst>
          </p:cNvPr>
          <p:cNvSpPr txBox="1"/>
          <p:nvPr/>
        </p:nvSpPr>
        <p:spPr>
          <a:xfrm>
            <a:off x="4960768" y="4137316"/>
            <a:ext cx="124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Neviprine</a:t>
            </a:r>
            <a:endParaRPr lang="en-US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34FD98-60C8-4D98-8ABE-CEBFA600E293}"/>
              </a:ext>
            </a:extLst>
          </p:cNvPr>
          <p:cNvCxnSpPr>
            <a:cxnSpLocks/>
          </p:cNvCxnSpPr>
          <p:nvPr/>
        </p:nvCxnSpPr>
        <p:spPr>
          <a:xfrm flipV="1">
            <a:off x="5935579" y="3272590"/>
            <a:ext cx="577516" cy="9509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A66849-FC70-4442-B6AE-C51C2B11E87C}"/>
              </a:ext>
            </a:extLst>
          </p:cNvPr>
          <p:cNvCxnSpPr>
            <a:cxnSpLocks/>
          </p:cNvCxnSpPr>
          <p:nvPr/>
        </p:nvCxnSpPr>
        <p:spPr>
          <a:xfrm flipV="1">
            <a:off x="2563227" y="1997164"/>
            <a:ext cx="545431" cy="585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2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73" y="25943"/>
            <a:ext cx="8935453" cy="1097391"/>
          </a:xfrm>
        </p:spPr>
        <p:txBody>
          <a:bodyPr/>
          <a:lstStyle/>
          <a:p>
            <a:r>
              <a:rPr lang="en-US" dirty="0"/>
              <a:t>How do we measure enzymatic rates?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7958"/>
            <a:ext cx="9144000" cy="535004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Experiment: use a small amount of enzyme, measure how quickly product is produced at several different substrate concentrations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~linear at low [S]</a:t>
            </a:r>
          </a:p>
          <a:p>
            <a:pPr lvl="5"/>
            <a:endParaRPr lang="en-US" dirty="0"/>
          </a:p>
          <a:p>
            <a:pPr lvl="1"/>
            <a:r>
              <a:rPr lang="en-US" sz="2000" dirty="0"/>
              <a:t>Plateaus at high [S]</a:t>
            </a:r>
          </a:p>
          <a:p>
            <a:pPr lvl="2"/>
            <a:r>
              <a:rPr lang="en-US" sz="2000" dirty="0"/>
              <a:t>maximum =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max</a:t>
            </a:r>
            <a:endParaRPr lang="en-US" sz="2000" i="1" baseline="-25000" dirty="0"/>
          </a:p>
          <a:p>
            <a:pPr lvl="8"/>
            <a:endParaRPr lang="en-US" i="1" dirty="0"/>
          </a:p>
          <a:p>
            <a:pPr lvl="2"/>
            <a:r>
              <a:rPr lang="en-US" sz="2000" dirty="0"/>
              <a:t>K</a:t>
            </a:r>
            <a:r>
              <a:rPr lang="en-US" sz="2000" baseline="-25000" dirty="0"/>
              <a:t>M</a:t>
            </a:r>
            <a:r>
              <a:rPr lang="en-US" sz="2000" dirty="0"/>
              <a:t> = [S] where </a:t>
            </a:r>
            <a:r>
              <a:rPr lang="en-US" sz="2000" i="1" dirty="0"/>
              <a:t>v</a:t>
            </a:r>
            <a:r>
              <a:rPr lang="en-US" sz="2000" dirty="0"/>
              <a:t> = </a:t>
            </a:r>
            <a:r>
              <a:rPr lang="en-US" sz="2000" i="1" dirty="0"/>
              <a:t>V</a:t>
            </a:r>
            <a:r>
              <a:rPr lang="en-US" sz="2000" i="1" baseline="-25000" dirty="0"/>
              <a:t>max</a:t>
            </a:r>
            <a:r>
              <a:rPr lang="en-US" sz="2000" dirty="0"/>
              <a:t>/2</a:t>
            </a:r>
          </a:p>
          <a:p>
            <a:pPr lvl="2"/>
            <a:endParaRPr lang="en-US" sz="2000" dirty="0"/>
          </a:p>
        </p:txBody>
      </p:sp>
      <p:graphicFrame>
        <p:nvGraphicFramePr>
          <p:cNvPr id="65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534517"/>
              </p:ext>
            </p:extLst>
          </p:nvPr>
        </p:nvGraphicFramePr>
        <p:xfrm>
          <a:off x="1096963" y="1123334"/>
          <a:ext cx="34385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4" imgW="1066680" imgH="203040" progId="Equation.3">
                  <p:embed/>
                </p:oleObj>
              </mc:Choice>
              <mc:Fallback>
                <p:oleObj name="Equation" r:id="rId4" imgW="1066680" imgH="203040" progId="Equation.3">
                  <p:embed/>
                  <p:pic>
                    <p:nvPicPr>
                      <p:cNvPr id="65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963" y="1123334"/>
                        <a:ext cx="3438525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55123"/>
              </p:ext>
            </p:extLst>
          </p:nvPr>
        </p:nvGraphicFramePr>
        <p:xfrm>
          <a:off x="6099969" y="1056069"/>
          <a:ext cx="17827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6" imgW="749160" imgH="393480" progId="Equation.3">
                  <p:embed/>
                </p:oleObj>
              </mc:Choice>
              <mc:Fallback>
                <p:oleObj name="Equation" r:id="rId6" imgW="749160" imgH="393480" progId="Equation.3">
                  <p:embed/>
                  <p:pic>
                    <p:nvPicPr>
                      <p:cNvPr id="65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969" y="1056069"/>
                        <a:ext cx="178276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4342" name="Picture 6" descr="enzymes_enz_kin1_v1"/>
          <p:cNvPicPr>
            <a:picLocks noChangeAspect="1" noChangeArrowheads="1"/>
          </p:cNvPicPr>
          <p:nvPr/>
        </p:nvPicPr>
        <p:blipFill rotWithShape="1">
          <a:blip r:embed="rId8" cstate="print"/>
          <a:srcRect l="4869" t="8597"/>
          <a:stretch/>
        </p:blipFill>
        <p:spPr bwMode="auto">
          <a:xfrm>
            <a:off x="4948754" y="3090085"/>
            <a:ext cx="3914470" cy="2884488"/>
          </a:xfrm>
          <a:prstGeom prst="rect">
            <a:avLst/>
          </a:prstGeom>
          <a:noFill/>
        </p:spPr>
      </p:pic>
      <p:sp>
        <p:nvSpPr>
          <p:cNvPr id="654343" name="Rectangle 7"/>
          <p:cNvSpPr>
            <a:spLocks noChangeArrowheads="1"/>
          </p:cNvSpPr>
          <p:nvPr/>
        </p:nvSpPr>
        <p:spPr bwMode="auto">
          <a:xfrm>
            <a:off x="2590800" y="6582182"/>
            <a:ext cx="3914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0" dirty="0"/>
              <a:t>Figure from The Molecules of Life (© Garland Science 2013)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6624" y="3242485"/>
            <a:ext cx="30480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enzymes_enz_kin1_v1"/>
          <p:cNvPicPr>
            <a:picLocks noChangeAspect="1" noChangeArrowheads="1"/>
          </p:cNvPicPr>
          <p:nvPr/>
        </p:nvPicPr>
        <p:blipFill rotWithShape="1">
          <a:blip r:embed="rId8" cstate="print"/>
          <a:srcRect l="4869" t="8597"/>
          <a:stretch/>
        </p:blipFill>
        <p:spPr bwMode="auto">
          <a:xfrm>
            <a:off x="4948754" y="3090085"/>
            <a:ext cx="3914470" cy="28844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29624" y="5708686"/>
            <a:ext cx="2667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0" dirty="0"/>
              <a:t>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70F33F-77D7-4082-9ACC-9DEB82F60159}"/>
              </a:ext>
            </a:extLst>
          </p:cNvPr>
          <p:cNvSpPr txBox="1"/>
          <p:nvPr/>
        </p:nvSpPr>
        <p:spPr>
          <a:xfrm rot="16200000">
            <a:off x="4078469" y="3705978"/>
            <a:ext cx="1283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DED6BB-400B-44D7-9F19-70E448046519}"/>
              </a:ext>
            </a:extLst>
          </p:cNvPr>
          <p:cNvSpPr/>
          <p:nvPr/>
        </p:nvSpPr>
        <p:spPr>
          <a:xfrm>
            <a:off x="5694908" y="4894822"/>
            <a:ext cx="1018674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477C-1DD0-46EE-991C-F1EE2F860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distinguish between types of enzyme inhibition, we need to make a “double reciprocal graph”</a:t>
            </a:r>
          </a:p>
        </p:txBody>
      </p:sp>
      <p:pic>
        <p:nvPicPr>
          <p:cNvPr id="4" name="Picture 6" descr="enzymes_enz_kin3_v1">
            <a:extLst>
              <a:ext uri="{FF2B5EF4-FFF2-40B4-BE49-F238E27FC236}">
                <a16:creationId xmlns:a16="http://schemas.microsoft.com/office/drawing/2014/main" id="{6CF68E94-33E6-4AEC-A67C-30A3E5795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8591" b="48190"/>
          <a:stretch/>
        </p:blipFill>
        <p:spPr bwMode="auto">
          <a:xfrm>
            <a:off x="242277" y="2286083"/>
            <a:ext cx="8659446" cy="265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68EB1D1E-4637-430B-B20A-27E09902A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90303"/>
              </p:ext>
            </p:extLst>
          </p:nvPr>
        </p:nvGraphicFramePr>
        <p:xfrm>
          <a:off x="1528178" y="5042358"/>
          <a:ext cx="16002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4" imgW="787320" imgH="609480" progId="Equation.3">
                  <p:embed/>
                </p:oleObj>
              </mc:Choice>
              <mc:Fallback>
                <p:oleObj name="Equation" r:id="rId4" imgW="787320" imgH="609480" progId="Equation.3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9E574831-38BD-4B55-91EF-D87DD7EA28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178" y="5042358"/>
                        <a:ext cx="1600200" cy="12398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id="{A4A8D6D2-F488-43EC-A92C-DF63F29142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83619"/>
              </p:ext>
            </p:extLst>
          </p:nvPr>
        </p:nvGraphicFramePr>
        <p:xfrm>
          <a:off x="5815347" y="5156200"/>
          <a:ext cx="25304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6" imgW="1244520" imgH="431640" progId="Equation.3">
                  <p:embed/>
                </p:oleObj>
              </mc:Choice>
              <mc:Fallback>
                <p:oleObj name="Equation" r:id="rId6" imgW="1244520" imgH="431640" progId="Equation.3">
                  <p:embed/>
                  <p:pic>
                    <p:nvPicPr>
                      <p:cNvPr id="12" name="Object 8">
                        <a:extLst>
                          <a:ext uri="{FF2B5EF4-FFF2-40B4-BE49-F238E27FC236}">
                            <a16:creationId xmlns:a16="http://schemas.microsoft.com/office/drawing/2014/main" id="{8BBDCD8D-0A22-4CF7-AB0E-12456DAE5C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347" y="5156200"/>
                        <a:ext cx="2530475" cy="877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A609307-6E6F-4043-9AC8-D71B0426C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673" y="2183440"/>
            <a:ext cx="4186989" cy="449324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b="0">
              <a:solidFill>
                <a:srgbClr val="FF0000"/>
              </a:solidFill>
            </a:endParaRP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4AFF8E04-4DB7-43E6-8B0D-63E55D2D0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51399"/>
              </p:ext>
            </p:extLst>
          </p:nvPr>
        </p:nvGraphicFramePr>
        <p:xfrm>
          <a:off x="6280484" y="6262349"/>
          <a:ext cx="16002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8" imgW="787320" imgH="203040" progId="Equation.3">
                  <p:embed/>
                </p:oleObj>
              </mc:Choice>
              <mc:Fallback>
                <p:oleObj name="Equation" r:id="rId8" imgW="787320" imgH="203040" progId="Equation.3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id="{A4A8D6D2-F488-43EC-A92C-DF63F29142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484" y="6262349"/>
                        <a:ext cx="1600200" cy="4143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0863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>
            <a:extLst>
              <a:ext uri="{FF2B5EF4-FFF2-40B4-BE49-F238E27FC236}">
                <a16:creationId xmlns:a16="http://schemas.microsoft.com/office/drawing/2014/main" id="{CCA8F9DC-3460-4ED3-B4D5-64C8CFBD2C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00025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085FD260-031C-4F75-BEDF-5466A85C2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97205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22674B3-5310-446D-A050-BF93B2FB5E9F}"/>
              </a:ext>
            </a:extLst>
          </p:cNvPr>
          <p:cNvGrpSpPr/>
          <p:nvPr/>
        </p:nvGrpSpPr>
        <p:grpSpPr>
          <a:xfrm>
            <a:off x="3695700" y="2345226"/>
            <a:ext cx="2362200" cy="1828800"/>
            <a:chOff x="3886200" y="2209800"/>
            <a:chExt cx="2362200" cy="1828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3E8DBB-0D0B-4E43-9FFC-3E0CD7747030}"/>
                </a:ext>
              </a:extLst>
            </p:cNvPr>
            <p:cNvSpPr/>
            <p:nvPr/>
          </p:nvSpPr>
          <p:spPr>
            <a:xfrm>
              <a:off x="3886200" y="39624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552990B-0C3B-4093-A46E-11F888309103}"/>
                </a:ext>
              </a:extLst>
            </p:cNvPr>
            <p:cNvSpPr/>
            <p:nvPr/>
          </p:nvSpPr>
          <p:spPr>
            <a:xfrm>
              <a:off x="4267200" y="38100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3DBF579-DDF0-4978-81F5-01A998093409}"/>
                </a:ext>
              </a:extLst>
            </p:cNvPr>
            <p:cNvSpPr/>
            <p:nvPr/>
          </p:nvSpPr>
          <p:spPr>
            <a:xfrm>
              <a:off x="4419600" y="35052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8ED10-F716-4EFA-A71B-233625476A75}"/>
                </a:ext>
              </a:extLst>
            </p:cNvPr>
            <p:cNvSpPr/>
            <p:nvPr/>
          </p:nvSpPr>
          <p:spPr>
            <a:xfrm>
              <a:off x="5791200" y="26670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75D4014-1767-4BC6-AC29-9F7FC00E160E}"/>
                </a:ext>
              </a:extLst>
            </p:cNvPr>
            <p:cNvSpPr/>
            <p:nvPr/>
          </p:nvSpPr>
          <p:spPr>
            <a:xfrm>
              <a:off x="6172200" y="22098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E10DCD8-80BB-4CFD-AC84-59E2EB2264A8}"/>
                </a:ext>
              </a:extLst>
            </p:cNvPr>
            <p:cNvSpPr/>
            <p:nvPr/>
          </p:nvSpPr>
          <p:spPr>
            <a:xfrm>
              <a:off x="5029200" y="3200400"/>
              <a:ext cx="76200" cy="76200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49F81B26-6890-4234-989F-77CA92D6296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86995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Measure rates at different substrate concentrations</a:t>
            </a:r>
          </a:p>
          <a:p>
            <a:r>
              <a:rPr lang="en-US" sz="2400" dirty="0"/>
              <a:t>Display on a double reciprocal plot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20" name="Object 8">
            <a:extLst>
              <a:ext uri="{FF2B5EF4-FFF2-40B4-BE49-F238E27FC236}">
                <a16:creationId xmlns:a16="http://schemas.microsoft.com/office/drawing/2014/main" id="{E4305A33-CF6C-448A-B793-93840C198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0" y="4972050"/>
          <a:ext cx="3635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4" imgW="228600" imgH="419040" progId="Equation.3">
                  <p:embed/>
                </p:oleObj>
              </mc:Choice>
              <mc:Fallback>
                <p:oleObj name="Equation" r:id="rId4" imgW="228600" imgH="419040" progId="Equation.3">
                  <p:embed/>
                  <p:pic>
                    <p:nvPicPr>
                      <p:cNvPr id="64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72050"/>
                        <a:ext cx="3635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B83CDE20-B812-4899-B5C6-6942F4CF88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3065463"/>
          <a:ext cx="3238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6" imgW="203040" imgH="431640" progId="Equation.3">
                  <p:embed/>
                </p:oleObj>
              </mc:Choice>
              <mc:Fallback>
                <p:oleObj name="Equation" r:id="rId6" imgW="203040" imgH="431640" progId="Equation.3">
                  <p:embed/>
                  <p:pic>
                    <p:nvPicPr>
                      <p:cNvPr id="64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065463"/>
                        <a:ext cx="3238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">
            <a:extLst>
              <a:ext uri="{FF2B5EF4-FFF2-40B4-BE49-F238E27FC236}">
                <a16:creationId xmlns:a16="http://schemas.microsoft.com/office/drawing/2014/main" id="{43B62BA6-1709-4B03-9B40-ACF7C83E9A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2228850"/>
            <a:ext cx="36576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4C32-275C-4EB6-B9DC-EA56F81F2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92" y="338931"/>
            <a:ext cx="7886700" cy="661569"/>
          </a:xfrm>
        </p:spPr>
        <p:txBody>
          <a:bodyPr>
            <a:normAutofit fontScale="90000"/>
          </a:bodyPr>
          <a:lstStyle/>
          <a:p>
            <a:r>
              <a:rPr lang="en-US" dirty="0"/>
              <a:t>Competitive inhibition</a:t>
            </a:r>
          </a:p>
        </p:txBody>
      </p:sp>
      <p:pic>
        <p:nvPicPr>
          <p:cNvPr id="4" name="Picture 5" descr="enzymes_hiv_prot_drug_v1">
            <a:extLst>
              <a:ext uri="{FF2B5EF4-FFF2-40B4-BE49-F238E27FC236}">
                <a16:creationId xmlns:a16="http://schemas.microsoft.com/office/drawing/2014/main" id="{A5EA9AB9-34CD-4A99-8029-5E949F7C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5696"/>
          <a:stretch>
            <a:fillRect/>
          </a:stretch>
        </p:blipFill>
        <p:spPr bwMode="auto">
          <a:xfrm>
            <a:off x="426266" y="5076114"/>
            <a:ext cx="4686571" cy="1679751"/>
          </a:xfrm>
          <a:prstGeom prst="rect">
            <a:avLst/>
          </a:prstGeom>
          <a:noFill/>
        </p:spPr>
      </p:pic>
      <p:sp>
        <p:nvSpPr>
          <p:cNvPr id="6" name="Line 5">
            <a:extLst>
              <a:ext uri="{FF2B5EF4-FFF2-40B4-BE49-F238E27FC236}">
                <a16:creationId xmlns:a16="http://schemas.microsoft.com/office/drawing/2014/main" id="{DC9EABB3-F6EA-4DB4-8C23-AF12C0AAB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8068" y="1189915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3BCA26EC-D352-4183-BA99-FCAE47E8F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668" y="4161715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3C5F4403-15A5-4DFB-8FB3-1D0B4E5F85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6068" y="1418515"/>
            <a:ext cx="3657600" cy="2743200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B058D2A-F2F4-45B2-A0B7-4E91B551D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138951"/>
              </p:ext>
            </p:extLst>
          </p:nvPr>
        </p:nvGraphicFramePr>
        <p:xfrm>
          <a:off x="4931068" y="4161715"/>
          <a:ext cx="3635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4" imgW="228600" imgH="419040" progId="Equation.3">
                  <p:embed/>
                </p:oleObj>
              </mc:Choice>
              <mc:Fallback>
                <p:oleObj name="Equation" r:id="rId4" imgW="228600" imgH="419040" progId="Equation.3">
                  <p:embed/>
                  <p:pic>
                    <p:nvPicPr>
                      <p:cNvPr id="6492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068" y="4161715"/>
                        <a:ext cx="363538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>
            <a:extLst>
              <a:ext uri="{FF2B5EF4-FFF2-40B4-BE49-F238E27FC236}">
                <a16:creationId xmlns:a16="http://schemas.microsoft.com/office/drawing/2014/main" id="{4124B90F-B7E0-4B85-8432-0DC4B341B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295284"/>
              </p:ext>
            </p:extLst>
          </p:nvPr>
        </p:nvGraphicFramePr>
        <p:xfrm>
          <a:off x="3407068" y="2255128"/>
          <a:ext cx="3238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6" imgW="203040" imgH="431640" progId="Equation.3">
                  <p:embed/>
                </p:oleObj>
              </mc:Choice>
              <mc:Fallback>
                <p:oleObj name="Equation" r:id="rId6" imgW="203040" imgH="431640" progId="Equation.3">
                  <p:embed/>
                  <p:pic>
                    <p:nvPicPr>
                      <p:cNvPr id="64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068" y="2255128"/>
                        <a:ext cx="3238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ine 15">
            <a:extLst>
              <a:ext uri="{FF2B5EF4-FFF2-40B4-BE49-F238E27FC236}">
                <a16:creationId xmlns:a16="http://schemas.microsoft.com/office/drawing/2014/main" id="{36D4E534-D1F5-4C92-AB17-B57ACECF82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6468" y="2409115"/>
            <a:ext cx="4267200" cy="17526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79053FF8-1416-485F-9804-A3220DA0B0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8268" y="2790115"/>
            <a:ext cx="5181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F7AC19E4-3F49-4DB4-A112-41A8B5FC06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64668" y="1647115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 Box 18">
            <a:extLst>
              <a:ext uri="{FF2B5EF4-FFF2-40B4-BE49-F238E27FC236}">
                <a16:creationId xmlns:a16="http://schemas.microsoft.com/office/drawing/2014/main" id="{EA5A72D6-2732-4431-A72A-B2076F668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068" y="1799515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Increasing [I]</a:t>
            </a: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2037E5FD-81B8-4B7B-976B-1FD93FBE925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78268" y="4315702"/>
            <a:ext cx="1333500" cy="212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BEE10A07-AF7D-4FA9-916C-7F55C9E39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8255" y="4390315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Increasing [I]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CB8B19B0-1418-4174-B9AF-60475F5A1CA5}"/>
              </a:ext>
            </a:extLst>
          </p:cNvPr>
          <p:cNvSpPr txBox="1">
            <a:spLocks noChangeArrowheads="1"/>
          </p:cNvSpPr>
          <p:nvPr/>
        </p:nvSpPr>
        <p:spPr>
          <a:xfrm>
            <a:off x="5584559" y="5304715"/>
            <a:ext cx="3559441" cy="109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Competitive inhibitors bind to the enzyme’s active site</a:t>
            </a:r>
          </a:p>
        </p:txBody>
      </p:sp>
    </p:spTree>
    <p:extLst>
      <p:ext uri="{BB962C8B-B14F-4D97-AF65-F5344CB8AC3E}">
        <p14:creationId xmlns:p14="http://schemas.microsoft.com/office/powerpoint/2010/main" val="351415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E7A-8197-4ADC-8D3D-C3C7CBE3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Noncompetitive inhibitors</a:t>
            </a: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08ECA26-D559-412A-93FA-E61E456ED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A8749242-6504-43E3-9726-111F2B6A0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4572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BDA563F1-CFBB-4678-9263-DBB4720184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828800"/>
            <a:ext cx="3657600" cy="2743200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AED782B6-8334-4406-826D-077B975CB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665413"/>
          <a:ext cx="3238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Equation" r:id="rId3" imgW="203040" imgH="431640" progId="Equation.3">
                  <p:embed/>
                </p:oleObj>
              </mc:Choice>
              <mc:Fallback>
                <p:oleObj name="Equation" r:id="rId3" imgW="203040" imgH="431640" progId="Equation.3">
                  <p:embed/>
                  <p:pic>
                    <p:nvPicPr>
                      <p:cNvPr id="6543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65413"/>
                        <a:ext cx="323850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5">
            <a:extLst>
              <a:ext uri="{FF2B5EF4-FFF2-40B4-BE49-F238E27FC236}">
                <a16:creationId xmlns:a16="http://schemas.microsoft.com/office/drawing/2014/main" id="{D80487D3-A97E-400B-AB4F-529691B500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048000"/>
            <a:ext cx="3657600" cy="1524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16">
            <a:extLst>
              <a:ext uri="{FF2B5EF4-FFF2-40B4-BE49-F238E27FC236}">
                <a16:creationId xmlns:a16="http://schemas.microsoft.com/office/drawing/2014/main" id="{8DC4D0EB-EBD6-4621-B0F8-35B007B2DE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3581400"/>
            <a:ext cx="37338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3A0B0B13-2189-4F42-ACAF-ABE310588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209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1F1DA7B0-9564-46C1-9A8A-B29CB5DD9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362200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/>
              <a:t>Increasing [I]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F50B2EF-9009-42BB-86A5-905A15A711EB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5304715"/>
            <a:ext cx="9144000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Noncompetitive inhibitors bind to the enzyme </a:t>
            </a:r>
            <a:r>
              <a:rPr lang="en-US" sz="2400" i="1" u="sng" dirty="0"/>
              <a:t>away</a:t>
            </a:r>
            <a:r>
              <a:rPr lang="en-US" sz="2400" dirty="0"/>
              <a:t> from the active site</a:t>
            </a:r>
          </a:p>
        </p:txBody>
      </p:sp>
    </p:spTree>
    <p:extLst>
      <p:ext uri="{BB962C8B-B14F-4D97-AF65-F5344CB8AC3E}">
        <p14:creationId xmlns:p14="http://schemas.microsoft.com/office/powerpoint/2010/main" val="3406902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065ED-355A-4CBB-96BD-D6794E38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28" y="344218"/>
            <a:ext cx="7886700" cy="1325563"/>
          </a:xfrm>
        </p:spPr>
        <p:txBody>
          <a:bodyPr/>
          <a:lstStyle/>
          <a:p>
            <a:r>
              <a:rPr lang="en-US" dirty="0" err="1"/>
              <a:t>Summary:competitive</a:t>
            </a:r>
            <a:r>
              <a:rPr lang="en-US" dirty="0"/>
              <a:t> vs noncompetitive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AA08E3AB-33E9-4268-A6D9-151884911AC6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2017294"/>
            <a:ext cx="2970212" cy="1773238"/>
            <a:chOff x="384" y="1008"/>
            <a:chExt cx="3840" cy="2292"/>
          </a:xfrm>
        </p:grpSpPr>
        <p:sp>
          <p:nvSpPr>
            <p:cNvPr id="5" name="Line 8">
              <a:extLst>
                <a:ext uri="{FF2B5EF4-FFF2-40B4-BE49-F238E27FC236}">
                  <a16:creationId xmlns:a16="http://schemas.microsoft.com/office/drawing/2014/main" id="{2B7D4278-DCA3-4622-8E5C-920C3AD978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1008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9">
              <a:extLst>
                <a:ext uri="{FF2B5EF4-FFF2-40B4-BE49-F238E27FC236}">
                  <a16:creationId xmlns:a16="http://schemas.microsoft.com/office/drawing/2014/main" id="{54749031-7400-4B3C-A21D-FB3236CD97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" y="2880"/>
              <a:ext cx="38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5A716C1E-3AFD-4C1C-A9C7-2D06F3FC61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80" y="1152"/>
              <a:ext cx="2304" cy="1728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" name="Object 11">
              <a:extLst>
                <a:ext uri="{FF2B5EF4-FFF2-40B4-BE49-F238E27FC236}">
                  <a16:creationId xmlns:a16="http://schemas.microsoft.com/office/drawing/2014/main" id="{A7D96FBF-7333-49BE-AD26-1525E8C2B09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80" y="2880"/>
            <a:ext cx="229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5" name="Equation" r:id="rId3" imgW="228600" imgH="419040" progId="Equation.3">
                    <p:embed/>
                  </p:oleObj>
                </mc:Choice>
                <mc:Fallback>
                  <p:oleObj name="Equation" r:id="rId3" imgW="228600" imgH="419040" progId="Equation.3">
                    <p:embed/>
                    <p:pic>
                      <p:nvPicPr>
                        <p:cNvPr id="65844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2880"/>
                          <a:ext cx="229" cy="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2">
              <a:extLst>
                <a:ext uri="{FF2B5EF4-FFF2-40B4-BE49-F238E27FC236}">
                  <a16:creationId xmlns:a16="http://schemas.microsoft.com/office/drawing/2014/main" id="{BDF3F63F-B8B7-4C17-A1F9-4735A222CB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20" y="1679"/>
            <a:ext cx="204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6" name="Equation" r:id="rId5" imgW="203040" imgH="431640" progId="Equation.3">
                    <p:embed/>
                  </p:oleObj>
                </mc:Choice>
                <mc:Fallback>
                  <p:oleObj name="Equation" r:id="rId5" imgW="203040" imgH="431640" progId="Equation.3">
                    <p:embed/>
                    <p:pic>
                      <p:nvPicPr>
                        <p:cNvPr id="65844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1679"/>
                          <a:ext cx="204" cy="4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B7C7B0B1-671B-4A6D-9FCC-5F1E5B4F50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96" y="1776"/>
              <a:ext cx="2688" cy="1104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0116CAAC-65C7-46FB-B5CF-28E83CBE8D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2016"/>
              <a:ext cx="3264" cy="8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827D39D6-A76E-4A31-93CC-6BE3048504C6}"/>
              </a:ext>
            </a:extLst>
          </p:cNvPr>
          <p:cNvGrpSpPr>
            <a:grpSpLocks/>
          </p:cNvGrpSpPr>
          <p:nvPr/>
        </p:nvGrpSpPr>
        <p:grpSpPr bwMode="auto">
          <a:xfrm>
            <a:off x="4667056" y="2017294"/>
            <a:ext cx="2971800" cy="1773238"/>
            <a:chOff x="2400" y="960"/>
            <a:chExt cx="3840" cy="2292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A2BBE948-20D7-4F97-9BD3-B61668A21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0" y="960"/>
              <a:ext cx="3840" cy="1872"/>
              <a:chOff x="1344" y="625"/>
              <a:chExt cx="3840" cy="1872"/>
            </a:xfrm>
          </p:grpSpPr>
          <p:sp>
            <p:nvSpPr>
              <p:cNvPr id="15" name="Line 26">
                <a:extLst>
                  <a:ext uri="{FF2B5EF4-FFF2-40B4-BE49-F238E27FC236}">
                    <a16:creationId xmlns:a16="http://schemas.microsoft.com/office/drawing/2014/main" id="{3767FCD6-6832-453F-8067-F6E4601DA2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0" y="625"/>
                <a:ext cx="0" cy="1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7">
                <a:extLst>
                  <a:ext uri="{FF2B5EF4-FFF2-40B4-BE49-F238E27FC236}">
                    <a16:creationId xmlns:a16="http://schemas.microsoft.com/office/drawing/2014/main" id="{019D8EA0-F327-45A9-9BFC-448991FC5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4" y="2497"/>
                <a:ext cx="38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8">
                <a:extLst>
                  <a:ext uri="{FF2B5EF4-FFF2-40B4-BE49-F238E27FC236}">
                    <a16:creationId xmlns:a16="http://schemas.microsoft.com/office/drawing/2014/main" id="{0917227C-8D51-452D-8B7A-32ECEC2C4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769"/>
                <a:ext cx="2304" cy="1728"/>
              </a:xfrm>
              <a:prstGeom prst="line">
                <a:avLst/>
              </a:prstGeom>
              <a:noFill/>
              <a:ln w="38100">
                <a:solidFill>
                  <a:srgbClr val="CCFF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8" name="Object 29">
                <a:extLst>
                  <a:ext uri="{FF2B5EF4-FFF2-40B4-BE49-F238E27FC236}">
                    <a16:creationId xmlns:a16="http://schemas.microsoft.com/office/drawing/2014/main" id="{525AE2B5-2D56-47CB-B741-1A0BFCFE8FB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40" y="919"/>
              <a:ext cx="115" cy="2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87" name="Equation" r:id="rId7" imgW="114120" imgH="215640" progId="Equation.3">
                      <p:embed/>
                    </p:oleObj>
                  </mc:Choice>
                  <mc:Fallback>
                    <p:oleObj name="Equation" r:id="rId7" imgW="114120" imgH="215640" progId="Equation.3">
                      <p:embed/>
                      <p:pic>
                        <p:nvPicPr>
                          <p:cNvPr id="658461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0" y="919"/>
                            <a:ext cx="115" cy="21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30">
                <a:extLst>
                  <a:ext uri="{FF2B5EF4-FFF2-40B4-BE49-F238E27FC236}">
                    <a16:creationId xmlns:a16="http://schemas.microsoft.com/office/drawing/2014/main" id="{E0505495-E9A2-4EA5-A315-E1BAB0FD246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80" y="1296"/>
              <a:ext cx="204" cy="4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88" name="Equation" r:id="rId9" imgW="203040" imgH="431640" progId="Equation.3">
                      <p:embed/>
                    </p:oleObj>
                  </mc:Choice>
                  <mc:Fallback>
                    <p:oleObj name="Equation" r:id="rId9" imgW="203040" imgH="431640" progId="Equation.3">
                      <p:embed/>
                      <p:pic>
                        <p:nvPicPr>
                          <p:cNvPr id="658462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" y="1296"/>
                            <a:ext cx="204" cy="4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Line 31">
                <a:extLst>
                  <a:ext uri="{FF2B5EF4-FFF2-40B4-BE49-F238E27FC236}">
                    <a16:creationId xmlns:a16="http://schemas.microsoft.com/office/drawing/2014/main" id="{FA26B642-C89C-40F5-B5AD-58177065FB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4" y="1969"/>
                <a:ext cx="336" cy="19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2">
                <a:extLst>
                  <a:ext uri="{FF2B5EF4-FFF2-40B4-BE49-F238E27FC236}">
                    <a16:creationId xmlns:a16="http://schemas.microsoft.com/office/drawing/2014/main" id="{ADFB8AED-70E5-44FD-95A4-B7669F8378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1537"/>
                <a:ext cx="2304" cy="960"/>
              </a:xfrm>
              <a:prstGeom prst="line">
                <a:avLst/>
              </a:prstGeom>
              <a:noFill/>
              <a:ln w="3810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3">
                <a:extLst>
                  <a:ext uri="{FF2B5EF4-FFF2-40B4-BE49-F238E27FC236}">
                    <a16:creationId xmlns:a16="http://schemas.microsoft.com/office/drawing/2014/main" id="{FF0AA7C3-D6D9-4ED0-BE97-D7D12F298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0" y="1873"/>
                <a:ext cx="2352" cy="6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4" name="Object 34">
              <a:extLst>
                <a:ext uri="{FF2B5EF4-FFF2-40B4-BE49-F238E27FC236}">
                  <a16:creationId xmlns:a16="http://schemas.microsoft.com/office/drawing/2014/main" id="{D33820DF-7EF8-45B3-80BD-FC7FF852FB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24" y="2832"/>
            <a:ext cx="229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89" name="Equation" r:id="rId10" imgW="228600" imgH="419040" progId="Equation.3">
                    <p:embed/>
                  </p:oleObj>
                </mc:Choice>
                <mc:Fallback>
                  <p:oleObj name="Equation" r:id="rId10" imgW="228600" imgH="419040" progId="Equation.3">
                    <p:embed/>
                    <p:pic>
                      <p:nvPicPr>
                        <p:cNvPr id="658466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4" y="2832"/>
                          <a:ext cx="229" cy="4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Rectangle 3">
            <a:extLst>
              <a:ext uri="{FF2B5EF4-FFF2-40B4-BE49-F238E27FC236}">
                <a16:creationId xmlns:a16="http://schemas.microsoft.com/office/drawing/2014/main" id="{412EDEC9-69C3-4270-83A5-8DD298285066}"/>
              </a:ext>
            </a:extLst>
          </p:cNvPr>
          <p:cNvSpPr txBox="1">
            <a:spLocks noChangeArrowheads="1"/>
          </p:cNvSpPr>
          <p:nvPr/>
        </p:nvSpPr>
        <p:spPr>
          <a:xfrm>
            <a:off x="374328" y="4099989"/>
            <a:ext cx="3200400" cy="157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800" b="1" dirty="0"/>
              <a:t>Competitive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Displace the substrate through reversible binding to the active site</a:t>
            </a:r>
            <a:endParaRPr lang="en-US" sz="800" dirty="0"/>
          </a:p>
          <a:p>
            <a:pPr>
              <a:buFont typeface="Arial" charset="0"/>
              <a:buNone/>
            </a:pPr>
            <a:endParaRPr lang="en-US" sz="1800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CDC36F18-BE3D-4022-81DE-610752B6EF19}"/>
              </a:ext>
            </a:extLst>
          </p:cNvPr>
          <p:cNvSpPr txBox="1">
            <a:spLocks noChangeArrowheads="1"/>
          </p:cNvSpPr>
          <p:nvPr/>
        </p:nvSpPr>
        <p:spPr>
          <a:xfrm>
            <a:off x="4961379" y="4071564"/>
            <a:ext cx="3200400" cy="1461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sz="1800" b="1" dirty="0"/>
              <a:t>Noncompetitive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Bind away from the active site, indirectly interfering with catalysis</a:t>
            </a:r>
            <a:endParaRPr lang="en-US" sz="800" dirty="0"/>
          </a:p>
          <a:p>
            <a:pPr>
              <a:buFont typeface="Arial" charset="0"/>
              <a:buNone/>
            </a:pPr>
            <a:endParaRPr lang="en-US" sz="1800" dirty="0"/>
          </a:p>
        </p:txBody>
      </p:sp>
      <p:pic>
        <p:nvPicPr>
          <p:cNvPr id="25" name="Picture 5" descr="enzymes_enz_mech2_v1">
            <a:extLst>
              <a:ext uri="{FF2B5EF4-FFF2-40B4-BE49-F238E27FC236}">
                <a16:creationId xmlns:a16="http://schemas.microsoft.com/office/drawing/2014/main" id="{154A020C-53BF-4F69-A7A7-509F2CF0C8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t="27684" b="53795"/>
          <a:stretch/>
        </p:blipFill>
        <p:spPr bwMode="auto">
          <a:xfrm>
            <a:off x="1121211" y="5552864"/>
            <a:ext cx="2133600" cy="1088231"/>
          </a:xfrm>
          <a:prstGeom prst="rect">
            <a:avLst/>
          </a:prstGeom>
          <a:noFill/>
        </p:spPr>
      </p:pic>
      <p:pic>
        <p:nvPicPr>
          <p:cNvPr id="26" name="Picture 5" descr="enzymes_enz_mech2_v1">
            <a:extLst>
              <a:ext uri="{FF2B5EF4-FFF2-40B4-BE49-F238E27FC236}">
                <a16:creationId xmlns:a16="http://schemas.microsoft.com/office/drawing/2014/main" id="{2A5FFE75-BDC8-48EB-98AC-611B48F33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t="45702" b="37259"/>
          <a:stretch/>
        </p:blipFill>
        <p:spPr bwMode="auto">
          <a:xfrm>
            <a:off x="5356667" y="5552864"/>
            <a:ext cx="2133600" cy="1001180"/>
          </a:xfrm>
          <a:prstGeom prst="rect">
            <a:avLst/>
          </a:prstGeom>
          <a:noFill/>
        </p:spPr>
      </p:pic>
      <p:pic>
        <p:nvPicPr>
          <p:cNvPr id="27" name="Picture 5" descr="enzymes_enz_mech2_v1">
            <a:extLst>
              <a:ext uri="{FF2B5EF4-FFF2-40B4-BE49-F238E27FC236}">
                <a16:creationId xmlns:a16="http://schemas.microsoft.com/office/drawing/2014/main" id="{2F4BDD50-4753-48A5-B432-59DDD9D10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/>
          <a:srcRect t="2734" b="74723"/>
          <a:stretch/>
        </p:blipFill>
        <p:spPr bwMode="auto">
          <a:xfrm>
            <a:off x="6714603" y="246636"/>
            <a:ext cx="2133600" cy="1324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883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7E55-E349-4B1C-8FD9-98ECF9AE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34" y="399083"/>
            <a:ext cx="7886700" cy="1325563"/>
          </a:xfrm>
        </p:spPr>
        <p:txBody>
          <a:bodyPr/>
          <a:lstStyle/>
          <a:p>
            <a:r>
              <a:rPr lang="en-US" dirty="0"/>
              <a:t>Concept check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5FC5BF-891E-4C22-8D85-0D48764D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78" y="1847050"/>
            <a:ext cx="8229600" cy="1381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Kinetic analysis of an enzyme binding to substrate A and two inhibitors gives the results shown in the following graphs. Which inhibitor is competitive, which is noncompetitive?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428A3-96DF-45FE-8F83-BDE063DB70B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1"/>
          <a:stretch/>
        </p:blipFill>
        <p:spPr bwMode="auto">
          <a:xfrm>
            <a:off x="4572000" y="3268226"/>
            <a:ext cx="4421874" cy="26670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9052799-D7DD-4D0A-97CA-22CFA0190C40}"/>
              </a:ext>
            </a:extLst>
          </p:cNvPr>
          <p:cNvSpPr/>
          <p:nvPr/>
        </p:nvSpPr>
        <p:spPr>
          <a:xfrm>
            <a:off x="1905000" y="2767258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Inhibitor a                   		      Inhibitor b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07E925-10C2-49CC-85B6-B9BAF1BB7259}"/>
              </a:ext>
            </a:extLst>
          </p:cNvPr>
          <p:cNvSpPr txBox="1">
            <a:spLocks/>
          </p:cNvSpPr>
          <p:nvPr/>
        </p:nvSpPr>
        <p:spPr bwMode="auto">
          <a:xfrm>
            <a:off x="2497555" y="6180033"/>
            <a:ext cx="4148889" cy="62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800" b="1" kern="0" dirty="0"/>
              <a:t>A is noncompetitive; B is competitive</a:t>
            </a:r>
          </a:p>
          <a:p>
            <a:pPr marL="0" indent="0" defTabSz="914400">
              <a:buFont typeface="Arial" panose="020B0604020202020204" pitchFamily="34" charset="0"/>
              <a:buNone/>
            </a:pPr>
            <a:r>
              <a:rPr lang="en-US" sz="1800" b="1" kern="0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34A041-6D0F-4C5F-BBDC-4E472D4BC6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6"/>
          <a:stretch/>
        </p:blipFill>
        <p:spPr bwMode="auto">
          <a:xfrm>
            <a:off x="241634" y="3268226"/>
            <a:ext cx="4148889" cy="266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269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F11A-567D-47B4-8B44-BF54943B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556" y="365126"/>
            <a:ext cx="7886700" cy="629485"/>
          </a:xfrm>
        </p:spPr>
        <p:txBody>
          <a:bodyPr>
            <a:normAutofit fontScale="90000"/>
          </a:bodyPr>
          <a:lstStyle/>
          <a:p>
            <a:r>
              <a:rPr lang="en-US" dirty="0"/>
              <a:t>Drug cocktails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78E22-49AB-4330-84DD-C12D1D637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56" y="1243931"/>
            <a:ext cx="8467224" cy="5056438"/>
          </a:xfrm>
        </p:spPr>
        <p:txBody>
          <a:bodyPr>
            <a:noAutofit/>
          </a:bodyPr>
          <a:lstStyle/>
          <a:p>
            <a:r>
              <a:rPr lang="en-US" sz="2200" dirty="0"/>
              <a:t>For rapidly evolving diseases (virus, bacteria, cancer), treatment with one drug alone allows for the disease to evolve resistance to the drug</a:t>
            </a:r>
          </a:p>
          <a:p>
            <a:endParaRPr lang="en-US" sz="2200" dirty="0"/>
          </a:p>
          <a:p>
            <a:r>
              <a:rPr lang="en-US" sz="2200" dirty="0"/>
              <a:t>Drug cocktails are combinations of several drugs, including multiple drugs that hit the same enzyme but in different ways</a:t>
            </a:r>
          </a:p>
          <a:p>
            <a:pPr lvl="1"/>
            <a:r>
              <a:rPr lang="en-US" sz="1800" dirty="0"/>
              <a:t>Harder to evolve resistance to two drugs that bind to different sites of an enzyme simultaneously AND retain function</a:t>
            </a:r>
          </a:p>
          <a:p>
            <a:pPr lvl="1"/>
            <a:endParaRPr lang="en-US" sz="2200" dirty="0"/>
          </a:p>
          <a:p>
            <a:r>
              <a:rPr lang="en-US" sz="2200" dirty="0"/>
              <a:t>Best drug cocktails combine competitive and noncompetitive inhibitors</a:t>
            </a:r>
          </a:p>
          <a:p>
            <a:endParaRPr lang="en-US" sz="2200" dirty="0"/>
          </a:p>
          <a:p>
            <a:r>
              <a:rPr lang="en-US" sz="2200" dirty="0"/>
              <a:t>Given the data provided to you, which drug cocktail do you think will be most effective?</a:t>
            </a:r>
          </a:p>
          <a:p>
            <a:pPr lvl="1"/>
            <a:r>
              <a:rPr lang="en-US" sz="1800" dirty="0"/>
              <a:t>Drugs 1+2</a:t>
            </a:r>
          </a:p>
          <a:p>
            <a:pPr lvl="1"/>
            <a:r>
              <a:rPr lang="en-US" sz="1800" dirty="0"/>
              <a:t>Drugs 1+3</a:t>
            </a:r>
          </a:p>
          <a:p>
            <a:pPr lvl="1"/>
            <a:r>
              <a:rPr lang="en-US" sz="1800" dirty="0"/>
              <a:t>Drugs 2+3</a:t>
            </a:r>
          </a:p>
        </p:txBody>
      </p:sp>
    </p:spTree>
    <p:extLst>
      <p:ext uri="{BB962C8B-B14F-4D97-AF65-F5344CB8AC3E}">
        <p14:creationId xmlns:p14="http://schemas.microsoft.com/office/powerpoint/2010/main" val="81161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CE15-BAF7-4724-92E3-3E22D992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 and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672E03-95AD-4B60-B1C2-6FA4B123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Learning Goal: </a:t>
            </a:r>
            <a:r>
              <a:rPr lang="en-US" sz="2200" dirty="0"/>
              <a:t>To understand how structural and biochemical data can be used to rationally design drugs.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Learning Objectives:</a:t>
            </a:r>
          </a:p>
          <a:p>
            <a:pPr marL="0" indent="0">
              <a:buNone/>
            </a:pPr>
            <a:r>
              <a:rPr lang="en-US" sz="2200" dirty="0"/>
              <a:t>Be able to:</a:t>
            </a:r>
          </a:p>
          <a:p>
            <a:r>
              <a:rPr lang="en-US" sz="2200" dirty="0"/>
              <a:t>Explain how we quantitatively describe “structural similarity”</a:t>
            </a:r>
          </a:p>
          <a:p>
            <a:r>
              <a:rPr lang="en-US" sz="2200" dirty="0"/>
              <a:t>Distinguish “competitive” vs “noncompetitive” enzyme inhibition (structurally and biochemically)</a:t>
            </a:r>
          </a:p>
          <a:p>
            <a:r>
              <a:rPr lang="en-US" sz="2200" dirty="0"/>
              <a:t>Use enzymatic kinetic data to determine which inhibitors would combine to make the best drug cocktail</a:t>
            </a:r>
          </a:p>
        </p:txBody>
      </p:sp>
    </p:spTree>
    <p:extLst>
      <p:ext uri="{BB962C8B-B14F-4D97-AF65-F5344CB8AC3E}">
        <p14:creationId xmlns:p14="http://schemas.microsoft.com/office/powerpoint/2010/main" val="335821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CE15-BAF7-4724-92E3-3E22D992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 and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672E03-95AD-4B60-B1C2-6FA4B123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Learning Goal: </a:t>
            </a:r>
            <a:r>
              <a:rPr lang="en-US" sz="2200" dirty="0"/>
              <a:t>To understand how structural and biochemical data can be used to rationally design drugs.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Learning Objectives:</a:t>
            </a:r>
          </a:p>
          <a:p>
            <a:pPr marL="0" indent="0">
              <a:buNone/>
            </a:pPr>
            <a:r>
              <a:rPr lang="en-US" sz="2200" dirty="0"/>
              <a:t>Be able to: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Explain how we quantitatively describe “structural similarity”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Distinguish “competitive” vs “noncompetitive” enzyme inhibition (structurally and biochemically)</a:t>
            </a:r>
          </a:p>
          <a:p>
            <a:r>
              <a:rPr lang="en-US" sz="2200" dirty="0">
                <a:solidFill>
                  <a:srgbClr val="00B050"/>
                </a:solidFill>
              </a:rPr>
              <a:t>Use enzymatic kinetic data to determine which inhibitors would combine to make the best drug cocktail</a:t>
            </a:r>
          </a:p>
        </p:txBody>
      </p:sp>
    </p:spTree>
    <p:extLst>
      <p:ext uri="{BB962C8B-B14F-4D97-AF65-F5344CB8AC3E}">
        <p14:creationId xmlns:p14="http://schemas.microsoft.com/office/powerpoint/2010/main" val="3374145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564A-3F32-4E77-854B-C0841F2D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37" y="316646"/>
            <a:ext cx="8349916" cy="1325563"/>
          </a:xfrm>
        </p:spPr>
        <p:txBody>
          <a:bodyPr/>
          <a:lstStyle/>
          <a:p>
            <a:r>
              <a:rPr lang="en-US" dirty="0"/>
              <a:t>Additional considerations in drug design and testing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183C37-48C3-4C4C-BE3D-6C62018D9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7480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Toxicity</a:t>
            </a:r>
          </a:p>
          <a:p>
            <a:pPr lvl="1"/>
            <a:r>
              <a:rPr lang="en-US" dirty="0"/>
              <a:t>Drug has to inactivate pathogenic enzymes, but not ours</a:t>
            </a:r>
          </a:p>
          <a:p>
            <a:endParaRPr lang="en-US" dirty="0"/>
          </a:p>
          <a:p>
            <a:r>
              <a:rPr lang="en-US" dirty="0" err="1"/>
              <a:t>Bioavailabilty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Biostabilty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Economics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89A4B-3097-4105-9BAB-FBCBBABF34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61" t="34476" r="25263" b="45697"/>
          <a:stretch/>
        </p:blipFill>
        <p:spPr>
          <a:xfrm>
            <a:off x="2618874" y="3429000"/>
            <a:ext cx="3854115" cy="856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87FE41-30A9-491A-A6A4-5D3D92273B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3" t="63964" r="61530" b="30360"/>
          <a:stretch/>
        </p:blipFill>
        <p:spPr>
          <a:xfrm>
            <a:off x="2618874" y="4677902"/>
            <a:ext cx="1784684" cy="597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0C6AF-1FFC-44DD-8EB5-F6ECEF374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33" t="79056" r="52251" b="15268"/>
          <a:stretch/>
        </p:blipFill>
        <p:spPr>
          <a:xfrm>
            <a:off x="2618874" y="5895726"/>
            <a:ext cx="3521242" cy="597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266BC-05FE-42A3-8B97-B7A7FB78CD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5096" r="14651" b="2769"/>
          <a:stretch/>
        </p:blipFill>
        <p:spPr>
          <a:xfrm>
            <a:off x="6611215" y="2049136"/>
            <a:ext cx="872510" cy="8562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F2A203-280E-4561-9994-F76FC0E15A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3968" r="17612" b="4559"/>
          <a:stretch/>
        </p:blipFill>
        <p:spPr>
          <a:xfrm>
            <a:off x="7619977" y="2057520"/>
            <a:ext cx="1090886" cy="904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6F753A-A529-4E83-9092-FDAEA2911D71}"/>
              </a:ext>
            </a:extLst>
          </p:cNvPr>
          <p:cNvSpPr txBox="1"/>
          <p:nvPr/>
        </p:nvSpPr>
        <p:spPr>
          <a:xfrm>
            <a:off x="5941582" y="1664042"/>
            <a:ext cx="15237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DNA polymerase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2441A-22CD-4B80-8E10-9A39755AA76F}"/>
              </a:ext>
            </a:extLst>
          </p:cNvPr>
          <p:cNvSpPr txBox="1"/>
          <p:nvPr/>
        </p:nvSpPr>
        <p:spPr>
          <a:xfrm>
            <a:off x="7212915" y="3005924"/>
            <a:ext cx="19050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HIV Rev Transcriptase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A5FC36-54B0-465E-B71D-EE96E5849CCA}"/>
              </a:ext>
            </a:extLst>
          </p:cNvPr>
          <p:cNvSpPr txBox="1"/>
          <p:nvPr/>
        </p:nvSpPr>
        <p:spPr>
          <a:xfrm>
            <a:off x="4516730" y="4905960"/>
            <a:ext cx="1877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Inactive or toxic</a:t>
            </a:r>
          </a:p>
        </p:txBody>
      </p:sp>
    </p:spTree>
    <p:extLst>
      <p:ext uri="{BB962C8B-B14F-4D97-AF65-F5344CB8AC3E}">
        <p14:creationId xmlns:p14="http://schemas.microsoft.com/office/powerpoint/2010/main" val="19157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CE15-BAF7-4724-92E3-3E22D992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goal and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672E03-95AD-4B60-B1C2-6FA4B1234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Learning Goal: </a:t>
            </a:r>
            <a:r>
              <a:rPr lang="en-US" sz="2200" dirty="0"/>
              <a:t>To understand how structural and biochemical data can be used to rationally design drugs.</a:t>
            </a: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Learning Objectives:</a:t>
            </a:r>
          </a:p>
          <a:p>
            <a:pPr marL="0" indent="0">
              <a:buNone/>
            </a:pPr>
            <a:r>
              <a:rPr lang="en-US" sz="2200" dirty="0"/>
              <a:t>Be able to:</a:t>
            </a:r>
          </a:p>
          <a:p>
            <a:r>
              <a:rPr lang="en-US" sz="2200" dirty="0">
                <a:solidFill>
                  <a:srgbClr val="00B050"/>
                </a:solidFill>
              </a:rPr>
              <a:t>Explain how we quantitatively describe “structural similarity”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Distinguish “competitive” vs “noncompetitive” enzyme inhibition (structurally and biochemically)</a:t>
            </a:r>
          </a:p>
          <a:p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Use enzymatic kinetic data to determine which inhibitors would combine to make the best drug cocktail</a:t>
            </a:r>
          </a:p>
        </p:txBody>
      </p:sp>
    </p:spTree>
    <p:extLst>
      <p:ext uri="{BB962C8B-B14F-4D97-AF65-F5344CB8AC3E}">
        <p14:creationId xmlns:p14="http://schemas.microsoft.com/office/powerpoint/2010/main" val="361131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103A5703-A5EE-4C53-8D9B-83B8BFE69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88"/>
          <a:stretch/>
        </p:blipFill>
        <p:spPr bwMode="auto">
          <a:xfrm>
            <a:off x="539750" y="1325563"/>
            <a:ext cx="8604250" cy="3714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875" y="6531851"/>
            <a:ext cx="8358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Arts EJ and Hazuda DJ. “HIV-1 antiretroviral drug therapy.” </a:t>
            </a:r>
            <a:r>
              <a:rPr lang="en-US" sz="1400" u="sng" dirty="0"/>
              <a:t>Cold Spring </a:t>
            </a:r>
            <a:r>
              <a:rPr lang="en-US" sz="1400" u="sng" dirty="0" err="1"/>
              <a:t>Harb</a:t>
            </a:r>
            <a:r>
              <a:rPr lang="en-US" sz="1400" u="sng" dirty="0"/>
              <a:t> </a:t>
            </a:r>
            <a:r>
              <a:rPr lang="en-US" sz="1400" u="sng" dirty="0" err="1"/>
              <a:t>Perspect</a:t>
            </a:r>
            <a:r>
              <a:rPr lang="en-US" sz="1400" u="sng" dirty="0"/>
              <a:t> Med</a:t>
            </a:r>
            <a:r>
              <a:rPr lang="en-US" sz="1400" dirty="0"/>
              <a:t>. 2012 Apr; 2 (4): 1-23.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78" y="3478584"/>
            <a:ext cx="1020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2: </a:t>
            </a:r>
            <a:r>
              <a:rPr lang="en-US" sz="1350" b="1" dirty="0" err="1">
                <a:solidFill>
                  <a:srgbClr val="FF0000"/>
                </a:solidFill>
              </a:rPr>
              <a:t>Integrase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9144000" cy="1022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HIV viral replication cycle: how it kills 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BC779C-527D-4A8A-8771-BDF509DDFD26}"/>
              </a:ext>
            </a:extLst>
          </p:cNvPr>
          <p:cNvSpPr/>
          <p:nvPr/>
        </p:nvSpPr>
        <p:spPr>
          <a:xfrm>
            <a:off x="3902148" y="1314930"/>
            <a:ext cx="4752754" cy="191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3603" y="1707954"/>
            <a:ext cx="1906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1: Reverse Transcriptase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65C91F-27A5-44D5-A6D8-665390A9DA27}"/>
              </a:ext>
            </a:extLst>
          </p:cNvPr>
          <p:cNvSpPr/>
          <p:nvPr/>
        </p:nvSpPr>
        <p:spPr>
          <a:xfrm>
            <a:off x="4968342" y="3242931"/>
            <a:ext cx="3699083" cy="1797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10215" y="3534669"/>
            <a:ext cx="9867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3: Protease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13786-4F82-445D-ACFB-79CA58E63BC6}"/>
              </a:ext>
            </a:extLst>
          </p:cNvPr>
          <p:cNvSpPr txBox="1"/>
          <p:nvPr/>
        </p:nvSpPr>
        <p:spPr>
          <a:xfrm>
            <a:off x="171345" y="5343628"/>
            <a:ext cx="31630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How </a:t>
            </a:r>
            <a:r>
              <a:rPr lang="en-US" sz="1350" i="1" dirty="0"/>
              <a:t>we</a:t>
            </a:r>
            <a:r>
              <a:rPr lang="en-US" sz="1350" dirty="0"/>
              <a:t> kill </a:t>
            </a:r>
            <a:r>
              <a:rPr lang="en-US" sz="1350" i="1" dirty="0"/>
              <a:t>it</a:t>
            </a:r>
            <a:r>
              <a:rPr lang="en-US" sz="1350" dirty="0"/>
              <a:t>:</a:t>
            </a:r>
            <a:endParaRPr lang="en-US" sz="1350" b="1" dirty="0"/>
          </a:p>
          <a:p>
            <a:r>
              <a:rPr lang="en-US" sz="1350" b="1" dirty="0"/>
              <a:t>HIV uses 3 enzymes, each is a drug target</a:t>
            </a:r>
          </a:p>
        </p:txBody>
      </p:sp>
    </p:spTree>
    <p:extLst>
      <p:ext uri="{BB962C8B-B14F-4D97-AF65-F5344CB8AC3E}">
        <p14:creationId xmlns:p14="http://schemas.microsoft.com/office/powerpoint/2010/main" val="33042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AC8C-94B0-4C88-BDF5-BF40A23D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81" y="113305"/>
            <a:ext cx="8716197" cy="910781"/>
          </a:xfrm>
        </p:spPr>
        <p:txBody>
          <a:bodyPr>
            <a:normAutofit fontScale="90000"/>
          </a:bodyPr>
          <a:lstStyle/>
          <a:p>
            <a:r>
              <a:rPr lang="en-US" dirty="0"/>
              <a:t>DNA polymerase and HIV RT have similar structures and functions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D0F5EE-8966-4AA3-9F34-7B164AC979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/>
          <a:stretch/>
        </p:blipFill>
        <p:spPr>
          <a:xfrm>
            <a:off x="250382" y="1363540"/>
            <a:ext cx="3565082" cy="2773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56F442-B285-42B4-9693-BB9706C6B3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0" t="5096" r="14651" b="2769"/>
          <a:stretch/>
        </p:blipFill>
        <p:spPr>
          <a:xfrm>
            <a:off x="4033873" y="1363540"/>
            <a:ext cx="2589330" cy="2541181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D58A966-C118-4D1E-9D08-795BA89E89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468186"/>
              </p:ext>
            </p:extLst>
          </p:nvPr>
        </p:nvGraphicFramePr>
        <p:xfrm>
          <a:off x="2032923" y="4982522"/>
          <a:ext cx="55451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CS ChemDraw Drawing" r:id="rId6" imgW="2704628" imgH="244778" progId="ChemDraw.Document.6.0">
                  <p:embed/>
                </p:oleObj>
              </mc:Choice>
              <mc:Fallback>
                <p:oleObj name="CS ChemDraw Drawing" r:id="rId6" imgW="2704628" imgH="244778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32923" y="4982522"/>
                        <a:ext cx="5545137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3A03278-0870-48DB-8B50-172D2C087717}"/>
              </a:ext>
            </a:extLst>
          </p:cNvPr>
          <p:cNvSpPr txBox="1"/>
          <p:nvPr/>
        </p:nvSpPr>
        <p:spPr>
          <a:xfrm>
            <a:off x="233313" y="4621610"/>
            <a:ext cx="760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DNA polymerase and HIV reverse transcriptase both catalyze the same reaction: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0C02172-C608-4034-8EED-C2ED0ABF24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t="3968" r="17612" b="4559"/>
          <a:stretch/>
        </p:blipFill>
        <p:spPr>
          <a:xfrm>
            <a:off x="6783416" y="1771557"/>
            <a:ext cx="2360584" cy="195777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6441EC-3B46-4446-8BDD-4AEDEB36C468}"/>
              </a:ext>
            </a:extLst>
          </p:cNvPr>
          <p:cNvSpPr txBox="1"/>
          <p:nvPr/>
        </p:nvSpPr>
        <p:spPr>
          <a:xfrm>
            <a:off x="3709776" y="1477713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Fingers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818781-2F95-4616-AB9A-17ED109F0E09}"/>
              </a:ext>
            </a:extLst>
          </p:cNvPr>
          <p:cNvSpPr txBox="1"/>
          <p:nvPr/>
        </p:nvSpPr>
        <p:spPr>
          <a:xfrm>
            <a:off x="4825349" y="3559371"/>
            <a:ext cx="66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Palm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389A60-12F9-4556-BD53-7F98FE265CF6}"/>
              </a:ext>
            </a:extLst>
          </p:cNvPr>
          <p:cNvSpPr txBox="1"/>
          <p:nvPr/>
        </p:nvSpPr>
        <p:spPr>
          <a:xfrm>
            <a:off x="6843746" y="1613436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Fingers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6BD3DA-94E8-4CB4-B8F9-BF58AD419FEB}"/>
              </a:ext>
            </a:extLst>
          </p:cNvPr>
          <p:cNvSpPr txBox="1"/>
          <p:nvPr/>
        </p:nvSpPr>
        <p:spPr>
          <a:xfrm>
            <a:off x="7830131" y="3720055"/>
            <a:ext cx="66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Palm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1FA8F6-73B5-40FA-AD6C-14E7E385E923}"/>
              </a:ext>
            </a:extLst>
          </p:cNvPr>
          <p:cNvSpPr txBox="1"/>
          <p:nvPr/>
        </p:nvSpPr>
        <p:spPr>
          <a:xfrm>
            <a:off x="5265026" y="106623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Thumb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5711C4-2C36-463B-A9F9-5CF6F707DD87}"/>
              </a:ext>
            </a:extLst>
          </p:cNvPr>
          <p:cNvSpPr txBox="1"/>
          <p:nvPr/>
        </p:nvSpPr>
        <p:spPr>
          <a:xfrm>
            <a:off x="8287675" y="1411502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Thumb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9E3AB0-FF04-4BC5-A028-518D920DFE97}"/>
              </a:ext>
            </a:extLst>
          </p:cNvPr>
          <p:cNvSpPr txBox="1"/>
          <p:nvPr/>
        </p:nvSpPr>
        <p:spPr>
          <a:xfrm>
            <a:off x="842932" y="4158359"/>
            <a:ext cx="178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DNA polymerase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C5B6D-AEEA-4F5E-95D3-62D79E806DEC}"/>
              </a:ext>
            </a:extLst>
          </p:cNvPr>
          <p:cNvSpPr txBox="1"/>
          <p:nvPr/>
        </p:nvSpPr>
        <p:spPr>
          <a:xfrm>
            <a:off x="4033873" y="4202028"/>
            <a:ext cx="178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DNA polymerase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3ABE0-4565-49F2-BE71-04FFCBBED0E7}"/>
              </a:ext>
            </a:extLst>
          </p:cNvPr>
          <p:cNvSpPr txBox="1"/>
          <p:nvPr/>
        </p:nvSpPr>
        <p:spPr>
          <a:xfrm>
            <a:off x="6840932" y="4202028"/>
            <a:ext cx="2245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HIV Rev Transcriptase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F49AF2-4E1F-439C-9141-9C5F28ED0EEB}"/>
              </a:ext>
            </a:extLst>
          </p:cNvPr>
          <p:cNvSpPr txBox="1"/>
          <p:nvPr/>
        </p:nvSpPr>
        <p:spPr>
          <a:xfrm>
            <a:off x="250381" y="5941917"/>
            <a:ext cx="8716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Proteins that have similar structures are very likely to have similar functions</a:t>
            </a:r>
          </a:p>
          <a:p>
            <a:r>
              <a:rPr lang="en-US" dirty="0">
                <a:sym typeface="Wingdings" panose="05000000000000000000" pitchFamily="2" charset="2"/>
              </a:rPr>
              <a:t> We can understand HIV RT by studying DNA polymerase (despite very little sequence similarity)</a:t>
            </a:r>
            <a:endParaRPr lang="en-US" dirty="0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06167A35-6C59-4E15-BDD5-93D8CCACF44F}"/>
              </a:ext>
            </a:extLst>
          </p:cNvPr>
          <p:cNvSpPr/>
          <p:nvPr/>
        </p:nvSpPr>
        <p:spPr>
          <a:xfrm rot="5400000">
            <a:off x="2919871" y="4441961"/>
            <a:ext cx="178925" cy="2049077"/>
          </a:xfrm>
          <a:prstGeom prst="rightBrace">
            <a:avLst>
              <a:gd name="adj1" fmla="val 8828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B7FE7F1-8D20-4C0C-A539-D6A1A7CB88E9}"/>
              </a:ext>
            </a:extLst>
          </p:cNvPr>
          <p:cNvSpPr/>
          <p:nvPr/>
        </p:nvSpPr>
        <p:spPr>
          <a:xfrm rot="5400000">
            <a:off x="6530252" y="4547502"/>
            <a:ext cx="178925" cy="1916689"/>
          </a:xfrm>
          <a:prstGeom prst="rightBrace">
            <a:avLst>
              <a:gd name="adj1" fmla="val 8828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F7CA53-7FCF-4E4E-BF5C-47488FE57811}"/>
              </a:ext>
            </a:extLst>
          </p:cNvPr>
          <p:cNvSpPr txBox="1"/>
          <p:nvPr/>
        </p:nvSpPr>
        <p:spPr>
          <a:xfrm>
            <a:off x="2193628" y="5609994"/>
            <a:ext cx="163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“substrates” (S)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E06D7F-7EF6-4FB6-BC23-0D043286BD8C}"/>
              </a:ext>
            </a:extLst>
          </p:cNvPr>
          <p:cNvSpPr txBox="1"/>
          <p:nvPr/>
        </p:nvSpPr>
        <p:spPr>
          <a:xfrm>
            <a:off x="5804009" y="5624884"/>
            <a:ext cx="150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“products” (P)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38510B-403F-47F5-A49D-0C3E3418037D}"/>
              </a:ext>
            </a:extLst>
          </p:cNvPr>
          <p:cNvSpPr txBox="1"/>
          <p:nvPr/>
        </p:nvSpPr>
        <p:spPr>
          <a:xfrm>
            <a:off x="1411305" y="3644990"/>
            <a:ext cx="18203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growing strand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7E895A-6514-4425-813A-2BBA38DEFE4B}"/>
              </a:ext>
            </a:extLst>
          </p:cNvPr>
          <p:cNvCxnSpPr/>
          <p:nvPr/>
        </p:nvCxnSpPr>
        <p:spPr>
          <a:xfrm flipH="1">
            <a:off x="2743200" y="3559371"/>
            <a:ext cx="55659" cy="160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90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/>
      <p:bldP spid="33" grpId="0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B9B76A-A33B-4618-A20D-2EDFB213F0CC}"/>
              </a:ext>
            </a:extLst>
          </p:cNvPr>
          <p:cNvSpPr/>
          <p:nvPr/>
        </p:nvSpPr>
        <p:spPr bwMode="auto">
          <a:xfrm>
            <a:off x="3371850" y="6096000"/>
            <a:ext cx="1752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BFE6A-19E5-4568-9B17-8F2A526B766A}"/>
              </a:ext>
            </a:extLst>
          </p:cNvPr>
          <p:cNvSpPr/>
          <p:nvPr/>
        </p:nvSpPr>
        <p:spPr bwMode="auto">
          <a:xfrm>
            <a:off x="3448050" y="6400800"/>
            <a:ext cx="24384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C6AA4F-C655-438B-A8FD-5057C3BF245A}"/>
              </a:ext>
            </a:extLst>
          </p:cNvPr>
          <p:cNvSpPr/>
          <p:nvPr/>
        </p:nvSpPr>
        <p:spPr bwMode="auto">
          <a:xfrm>
            <a:off x="3657600" y="6172200"/>
            <a:ext cx="1752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FB7440B-05F7-4603-8162-5DEF132A50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820072"/>
            <a:ext cx="9144000" cy="6037927"/>
          </a:xfrm>
        </p:spPr>
        <p:txBody>
          <a:bodyPr/>
          <a:lstStyle/>
          <a:p>
            <a:endParaRPr lang="en-US" sz="1200" dirty="0"/>
          </a:p>
          <a:p>
            <a:r>
              <a:rPr lang="en-US" dirty="0"/>
              <a:t>We use a value called “RMSD”</a:t>
            </a:r>
          </a:p>
          <a:p>
            <a:r>
              <a:rPr lang="en-US" dirty="0"/>
              <a:t>RMSD = root-mean-square deviation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E6123A7-2A6B-465B-B868-D125B62C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21881"/>
            <a:ext cx="55626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number of atoms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distance between 2 corresponding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atoms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2 structures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Typically calculated using C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carbons (“alpha carbons”)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E661FE5A-0E0C-44E2-86E5-D8CDC83DC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930497"/>
              </p:ext>
            </p:extLst>
          </p:nvPr>
        </p:nvGraphicFramePr>
        <p:xfrm>
          <a:off x="2762250" y="2239963"/>
          <a:ext cx="2743200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r:id="rId3" imgW="1066337" imgH="583947" progId="Equation.3">
                  <p:embed/>
                </p:oleObj>
              </mc:Choice>
              <mc:Fallback>
                <p:oleObj r:id="rId3" imgW="1066337" imgH="583947" progId="Equation.3">
                  <p:embed/>
                  <p:pic>
                    <p:nvPicPr>
                      <p:cNvPr id="6533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2239963"/>
                        <a:ext cx="2743200" cy="1493837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  <a:ln w="9525">
                        <a:solidFill>
                          <a:srgbClr val="FFCC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4D6DD89C-8203-4451-BD16-B7E4FF1C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6172200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from The Molecules of Life (© Garland Science 2008)</a:t>
            </a:r>
          </a:p>
        </p:txBody>
      </p:sp>
      <p:pic>
        <p:nvPicPr>
          <p:cNvPr id="11" name="Picture 7" descr="seq_struct_54_v1_corrected">
            <a:extLst>
              <a:ext uri="{FF2B5EF4-FFF2-40B4-BE49-F238E27FC236}">
                <a16:creationId xmlns:a16="http://schemas.microsoft.com/office/drawing/2014/main" id="{48235594-2FAF-47EF-9FAA-D041876A11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8000" b="35789"/>
          <a:stretch/>
        </p:blipFill>
        <p:spPr bwMode="auto">
          <a:xfrm>
            <a:off x="6267450" y="1889716"/>
            <a:ext cx="2438400" cy="2569990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AD189DD-57E6-4CB0-B05D-CA1E56F3052A}"/>
              </a:ext>
            </a:extLst>
          </p:cNvPr>
          <p:cNvSpPr txBox="1">
            <a:spLocks/>
          </p:cNvSpPr>
          <p:nvPr/>
        </p:nvSpPr>
        <p:spPr>
          <a:xfrm>
            <a:off x="250381" y="113305"/>
            <a:ext cx="8716197" cy="910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How do we measure how “similar” two structures are?</a:t>
            </a:r>
          </a:p>
        </p:txBody>
      </p:sp>
      <p:pic>
        <p:nvPicPr>
          <p:cNvPr id="13" name="Picture 7" descr="seq_struct_54_v1_corrected">
            <a:extLst>
              <a:ext uri="{FF2B5EF4-FFF2-40B4-BE49-F238E27FC236}">
                <a16:creationId xmlns:a16="http://schemas.microsoft.com/office/drawing/2014/main" id="{A9BE6850-DE4F-4A0E-BDCD-3EAE90DBF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64211"/>
          <a:stretch/>
        </p:blipFill>
        <p:spPr bwMode="auto">
          <a:xfrm>
            <a:off x="6267450" y="4459706"/>
            <a:ext cx="2438400" cy="1636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2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5CA0-447F-49FD-A07E-55A355DA8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0690" y="653884"/>
            <a:ext cx="20146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 amino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BC649-559D-4DFA-B60E-21CB96D0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7653" y="3147238"/>
            <a:ext cx="2280533" cy="1913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C</a:t>
            </a:r>
            <a:r>
              <a:rPr lang="el-GR" sz="2000" dirty="0">
                <a:solidFill>
                  <a:srgbClr val="000000"/>
                </a:solidFill>
              </a:rPr>
              <a:t>α</a:t>
            </a:r>
            <a:r>
              <a:rPr lang="en-US" sz="2000" dirty="0">
                <a:solidFill>
                  <a:srgbClr val="000000"/>
                </a:solidFill>
              </a:rPr>
              <a:t> carbons are: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-present in each amino acid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-in the same position for each amino acid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AAC67-7A39-40BD-92DA-16A1C7D04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52" y="159920"/>
            <a:ext cx="5694198" cy="653816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CBB4FBA-E14D-465A-9CCC-6E1D8470AEE6}"/>
              </a:ext>
            </a:extLst>
          </p:cNvPr>
          <p:cNvGrpSpPr/>
          <p:nvPr/>
        </p:nvGrpSpPr>
        <p:grpSpPr>
          <a:xfrm>
            <a:off x="803483" y="1006476"/>
            <a:ext cx="5038224" cy="4938901"/>
            <a:chOff x="803483" y="1006476"/>
            <a:chExt cx="5038224" cy="493890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92E57E-D62A-4608-B093-D22C6FC4BD8D}"/>
                </a:ext>
              </a:extLst>
            </p:cNvPr>
            <p:cNvGrpSpPr/>
            <p:nvPr/>
          </p:nvGrpSpPr>
          <p:grpSpPr>
            <a:xfrm>
              <a:off x="806492" y="1006476"/>
              <a:ext cx="5035215" cy="103061"/>
              <a:chOff x="806492" y="1006476"/>
              <a:chExt cx="5035215" cy="103061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70F5162-28EC-49A2-ADB9-F3EC906F4F26}"/>
                  </a:ext>
                </a:extLst>
              </p:cNvPr>
              <p:cNvCxnSpPr/>
              <p:nvPr/>
            </p:nvCxnSpPr>
            <p:spPr>
              <a:xfrm flipH="1">
                <a:off x="806492" y="1006476"/>
                <a:ext cx="120315" cy="103061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CBBC26F6-A7BA-4474-8E09-CF880B626DA6}"/>
                  </a:ext>
                </a:extLst>
              </p:cNvPr>
              <p:cNvCxnSpPr/>
              <p:nvPr/>
            </p:nvCxnSpPr>
            <p:spPr>
              <a:xfrm flipH="1">
                <a:off x="2035217" y="1006476"/>
                <a:ext cx="120315" cy="103061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08963427-2A36-4D7D-AE66-6E953101209F}"/>
                  </a:ext>
                </a:extLst>
              </p:cNvPr>
              <p:cNvCxnSpPr/>
              <p:nvPr/>
            </p:nvCxnSpPr>
            <p:spPr>
              <a:xfrm flipH="1">
                <a:off x="3263942" y="1006476"/>
                <a:ext cx="120315" cy="103061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B785A75-9D2D-42D3-9AA4-1940E21624FA}"/>
                  </a:ext>
                </a:extLst>
              </p:cNvPr>
              <p:cNvCxnSpPr/>
              <p:nvPr/>
            </p:nvCxnSpPr>
            <p:spPr>
              <a:xfrm flipH="1">
                <a:off x="4492667" y="1006476"/>
                <a:ext cx="120315" cy="103061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53AD687-75C5-4184-A327-03558351F799}"/>
                  </a:ext>
                </a:extLst>
              </p:cNvPr>
              <p:cNvCxnSpPr/>
              <p:nvPr/>
            </p:nvCxnSpPr>
            <p:spPr>
              <a:xfrm flipH="1">
                <a:off x="5721392" y="1006476"/>
                <a:ext cx="120315" cy="103061"/>
              </a:xfrm>
              <a:prstGeom prst="straightConnector1">
                <a:avLst/>
              </a:prstGeom>
              <a:ln>
                <a:solidFill>
                  <a:srgbClr val="0000C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FB1FE9B-058D-40AB-940A-71BD124DD8E0}"/>
                </a:ext>
              </a:extLst>
            </p:cNvPr>
            <p:cNvCxnSpPr/>
            <p:nvPr/>
          </p:nvCxnSpPr>
          <p:spPr>
            <a:xfrm flipH="1">
              <a:off x="803484" y="2562374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D84E536-D4CC-4C12-949F-0E7240B67A2A}"/>
                </a:ext>
              </a:extLst>
            </p:cNvPr>
            <p:cNvCxnSpPr/>
            <p:nvPr/>
          </p:nvCxnSpPr>
          <p:spPr>
            <a:xfrm flipH="1">
              <a:off x="2095374" y="2562374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6ED2BF-08D8-430B-A0A4-B84433BA5EF3}"/>
                </a:ext>
              </a:extLst>
            </p:cNvPr>
            <p:cNvCxnSpPr/>
            <p:nvPr/>
          </p:nvCxnSpPr>
          <p:spPr>
            <a:xfrm flipH="1">
              <a:off x="3226855" y="2568512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D20BF62-05DD-44A5-84C1-B214DD153814}"/>
                </a:ext>
              </a:extLst>
            </p:cNvPr>
            <p:cNvCxnSpPr/>
            <p:nvPr/>
          </p:nvCxnSpPr>
          <p:spPr>
            <a:xfrm flipH="1">
              <a:off x="4358336" y="2579974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797A46-E716-435B-9356-99C712E6BA47}"/>
                </a:ext>
              </a:extLst>
            </p:cNvPr>
            <p:cNvCxnSpPr/>
            <p:nvPr/>
          </p:nvCxnSpPr>
          <p:spPr>
            <a:xfrm flipH="1">
              <a:off x="5712059" y="2568484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839ED43-E4D2-4CA7-8D4E-BA4187E62FFB}"/>
                </a:ext>
              </a:extLst>
            </p:cNvPr>
            <p:cNvCxnSpPr/>
            <p:nvPr/>
          </p:nvCxnSpPr>
          <p:spPr>
            <a:xfrm flipH="1">
              <a:off x="810548" y="4309601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6FDCE1C-58D9-4459-8EAA-979BF47E14DD}"/>
                </a:ext>
              </a:extLst>
            </p:cNvPr>
            <p:cNvCxnSpPr/>
            <p:nvPr/>
          </p:nvCxnSpPr>
          <p:spPr>
            <a:xfrm flipH="1">
              <a:off x="2035217" y="4309601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8C8FE33-AFA0-4915-AE9C-E4075DF2BBE2}"/>
                </a:ext>
              </a:extLst>
            </p:cNvPr>
            <p:cNvCxnSpPr/>
            <p:nvPr/>
          </p:nvCxnSpPr>
          <p:spPr>
            <a:xfrm flipH="1">
              <a:off x="3263942" y="4309601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EF3438-4CC7-44D7-8223-4B74F850CCE2}"/>
                </a:ext>
              </a:extLst>
            </p:cNvPr>
            <p:cNvCxnSpPr/>
            <p:nvPr/>
          </p:nvCxnSpPr>
          <p:spPr>
            <a:xfrm flipH="1">
              <a:off x="4519165" y="4309601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3E6FE87-AA8F-459A-9344-6F1EC6E8D7DA}"/>
                </a:ext>
              </a:extLst>
            </p:cNvPr>
            <p:cNvCxnSpPr/>
            <p:nvPr/>
          </p:nvCxnSpPr>
          <p:spPr>
            <a:xfrm flipH="1">
              <a:off x="5663742" y="4309601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A957155-2CD3-4051-A81A-7236851775D2}"/>
                </a:ext>
              </a:extLst>
            </p:cNvPr>
            <p:cNvCxnSpPr/>
            <p:nvPr/>
          </p:nvCxnSpPr>
          <p:spPr>
            <a:xfrm flipH="1">
              <a:off x="803483" y="5823960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733F934-EF0C-43B2-801E-F692F2A15FE0}"/>
                </a:ext>
              </a:extLst>
            </p:cNvPr>
            <p:cNvCxnSpPr/>
            <p:nvPr/>
          </p:nvCxnSpPr>
          <p:spPr>
            <a:xfrm flipH="1">
              <a:off x="2032208" y="5823960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4DE28BA-0001-4DD6-8B2B-82B282458199}"/>
                </a:ext>
              </a:extLst>
            </p:cNvPr>
            <p:cNvCxnSpPr/>
            <p:nvPr/>
          </p:nvCxnSpPr>
          <p:spPr>
            <a:xfrm flipH="1">
              <a:off x="3384257" y="5823959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4CA418-6E82-4A1A-A5CF-9F4F7E6D3040}"/>
                </a:ext>
              </a:extLst>
            </p:cNvPr>
            <p:cNvCxnSpPr/>
            <p:nvPr/>
          </p:nvCxnSpPr>
          <p:spPr>
            <a:xfrm flipH="1">
              <a:off x="4615991" y="5836706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5A5B9DE-E03F-44F1-81DD-0EF006F8CB1B}"/>
                </a:ext>
              </a:extLst>
            </p:cNvPr>
            <p:cNvCxnSpPr/>
            <p:nvPr/>
          </p:nvCxnSpPr>
          <p:spPr>
            <a:xfrm flipH="1">
              <a:off x="5712058" y="5842316"/>
              <a:ext cx="120315" cy="103061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79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E582CD-0CE0-444B-9C0E-6749B675EE0E}"/>
              </a:ext>
            </a:extLst>
          </p:cNvPr>
          <p:cNvSpPr/>
          <p:nvPr/>
        </p:nvSpPr>
        <p:spPr>
          <a:xfrm>
            <a:off x="2955665" y="5808371"/>
            <a:ext cx="4215156" cy="4014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724F59-83D9-4AA1-8E6C-E3489C942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44" y="176923"/>
            <a:ext cx="8079205" cy="1667919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the structures of DNA polymerase and HIV reverse transcriptase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CDC98-C8FF-4520-9E71-726ADD5F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74105"/>
            <a:ext cx="7886700" cy="8028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To calculate the RMSD between DNA polymerase and HIV RT, type in: “</a:t>
            </a:r>
            <a:r>
              <a:rPr lang="fr-FR" dirty="0"/>
              <a:t>super DNAP_T7, DNAP_RT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(units are in Angstroms = 10</a:t>
            </a:r>
            <a:r>
              <a:rPr lang="en-US" baseline="30000" dirty="0"/>
              <a:t>-10</a:t>
            </a:r>
            <a:r>
              <a:rPr lang="en-US" dirty="0"/>
              <a:t> 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1605E-81E4-4550-BDF0-C4773A22C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4750"/>
            <a:ext cx="6753726" cy="4048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249E40-4D72-4DCC-BCBD-F9F095DA0A9F}"/>
              </a:ext>
            </a:extLst>
          </p:cNvPr>
          <p:cNvSpPr txBox="1"/>
          <p:nvPr/>
        </p:nvSpPr>
        <p:spPr>
          <a:xfrm>
            <a:off x="6374185" y="3399262"/>
            <a:ext cx="2141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 action="ppaction://hlinkfile"/>
              </a:rPr>
              <a:t>DNAP_RT.pse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285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9155-2558-40B8-91C7-8CE3D29E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29697"/>
            <a:ext cx="8515350" cy="760903"/>
          </a:xfrm>
        </p:spPr>
        <p:txBody>
          <a:bodyPr/>
          <a:lstStyle/>
          <a:p>
            <a:r>
              <a:rPr lang="en-US" dirty="0"/>
              <a:t>Structure vs. sequence conservation</a:t>
            </a:r>
          </a:p>
        </p:txBody>
      </p:sp>
      <p:pic>
        <p:nvPicPr>
          <p:cNvPr id="5" name="Picture 3" descr="seq_struct_46_v2">
            <a:extLst>
              <a:ext uri="{FF2B5EF4-FFF2-40B4-BE49-F238E27FC236}">
                <a16:creationId xmlns:a16="http://schemas.microsoft.com/office/drawing/2014/main" id="{7F6D7568-4613-4927-80F3-CBAE61BF4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010"/>
          <a:stretch>
            <a:fillRect/>
          </a:stretch>
        </p:blipFill>
        <p:spPr bwMode="auto">
          <a:xfrm>
            <a:off x="381000" y="1021860"/>
            <a:ext cx="4333875" cy="5302740"/>
          </a:xfrm>
          <a:prstGeom prst="rect">
            <a:avLst/>
          </a:prstGeom>
          <a:noFill/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C1CAFBA1-514D-4336-AAEE-5B076A0D9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6583363"/>
            <a:ext cx="425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Figure from The Molecules of Life (© Garland Science 2008)</a:t>
            </a:r>
          </a:p>
        </p:txBody>
      </p:sp>
      <p:pic>
        <p:nvPicPr>
          <p:cNvPr id="7" name="Picture 3" descr="seq_struct_46_v2">
            <a:extLst>
              <a:ext uri="{FF2B5EF4-FFF2-40B4-BE49-F238E27FC236}">
                <a16:creationId xmlns:a16="http://schemas.microsoft.com/office/drawing/2014/main" id="{20C6B360-7B4E-4CA4-ABCC-FB4D6A910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5888" b="33450"/>
          <a:stretch>
            <a:fillRect/>
          </a:stretch>
        </p:blipFill>
        <p:spPr bwMode="auto">
          <a:xfrm>
            <a:off x="381000" y="2819400"/>
            <a:ext cx="4333875" cy="1676400"/>
          </a:xfrm>
          <a:prstGeom prst="rect">
            <a:avLst/>
          </a:prstGeom>
          <a:noFill/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0F479A7B-6CBF-48A9-BDDA-A6051B66A443}"/>
              </a:ext>
            </a:extLst>
          </p:cNvPr>
          <p:cNvSpPr txBox="1">
            <a:spLocks noChangeArrowheads="1"/>
          </p:cNvSpPr>
          <p:nvPr/>
        </p:nvSpPr>
        <p:spPr>
          <a:xfrm>
            <a:off x="4953000" y="685800"/>
            <a:ext cx="4191000" cy="6172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166938" algn="l"/>
              </a:tabLst>
            </a:pPr>
            <a:endParaRPr lang="en-US" sz="2400" dirty="0"/>
          </a:p>
          <a:p>
            <a:pPr>
              <a:tabLst>
                <a:tab pos="2166938" algn="l"/>
              </a:tabLst>
            </a:pPr>
            <a:r>
              <a:rPr lang="en-US" sz="2400" dirty="0"/>
              <a:t>Protein sequence determines its structure</a:t>
            </a:r>
          </a:p>
          <a:p>
            <a:pPr>
              <a:tabLst>
                <a:tab pos="2166938" algn="l"/>
              </a:tabLst>
            </a:pPr>
            <a:endParaRPr lang="en-US" sz="2400" dirty="0"/>
          </a:p>
          <a:p>
            <a:pPr>
              <a:tabLst>
                <a:tab pos="2166938" algn="l"/>
              </a:tabLst>
            </a:pPr>
            <a:endParaRPr lang="en-US" sz="2400" dirty="0"/>
          </a:p>
          <a:p>
            <a:pPr>
              <a:tabLst>
                <a:tab pos="2166938" algn="l"/>
              </a:tabLst>
            </a:pPr>
            <a:r>
              <a:rPr lang="en-US" sz="2400" dirty="0"/>
              <a:t>But the reciprocal is not the case: the “same” structure (i.e. fold) can be generated from very different sequences</a:t>
            </a:r>
          </a:p>
        </p:txBody>
      </p:sp>
    </p:spTree>
    <p:extLst>
      <p:ext uri="{BB962C8B-B14F-4D97-AF65-F5344CB8AC3E}">
        <p14:creationId xmlns:p14="http://schemas.microsoft.com/office/powerpoint/2010/main" val="141442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cture template">
  <a:themeElements>
    <a:clrScheme name="Lecture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</TotalTime>
  <Words>1408</Words>
  <Application>Microsoft Office PowerPoint</Application>
  <PresentationFormat>On-screen Show (4:3)</PresentationFormat>
  <Paragraphs>191</Paragraphs>
  <Slides>21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msgothic</vt:lpstr>
      <vt:lpstr>Wingdings</vt:lpstr>
      <vt:lpstr>Office Theme</vt:lpstr>
      <vt:lpstr>Lecture template</vt:lpstr>
      <vt:lpstr>CS ChemDraw Drawing</vt:lpstr>
      <vt:lpstr>Microsoft Equation 3.0</vt:lpstr>
      <vt:lpstr>Equation</vt:lpstr>
      <vt:lpstr>Of drug cocktails and inhibited enzymatic rates</vt:lpstr>
      <vt:lpstr>Learning goal and objectives</vt:lpstr>
      <vt:lpstr>Learning goal and objectives</vt:lpstr>
      <vt:lpstr>PowerPoint Presentation</vt:lpstr>
      <vt:lpstr>DNA polymerase and HIV RT have similar structures and functions</vt:lpstr>
      <vt:lpstr>PowerPoint Presentation</vt:lpstr>
      <vt:lpstr>20 amino acids</vt:lpstr>
      <vt:lpstr>Comparing the structures of DNA polymerase and HIV reverse transcriptase </vt:lpstr>
      <vt:lpstr>Structure vs. sequence conservation</vt:lpstr>
      <vt:lpstr>Learning goal and objectives</vt:lpstr>
      <vt:lpstr>Competitive vs Noncompetitive inhibitors</vt:lpstr>
      <vt:lpstr>How do we measure enzymatic rates?</vt:lpstr>
      <vt:lpstr>To distinguish between types of enzyme inhibition, we need to make a “double reciprocal graph”</vt:lpstr>
      <vt:lpstr>PowerPoint Presentation</vt:lpstr>
      <vt:lpstr>Competitive inhibition</vt:lpstr>
      <vt:lpstr>Noncompetitive inhibitors</vt:lpstr>
      <vt:lpstr>Summary:competitive vs noncompetitive</vt:lpstr>
      <vt:lpstr>Concept check</vt:lpstr>
      <vt:lpstr>Drug cocktails</vt:lpstr>
      <vt:lpstr>Learning goal and objectives</vt:lpstr>
      <vt:lpstr>Additional considerations in drug design and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 (drug) cocktails and the inhibition of enzymatic rates</dc:title>
  <dc:creator>Samuels, Martin A.</dc:creator>
  <cp:lastModifiedBy>Samuels, Martin A.</cp:lastModifiedBy>
  <cp:revision>40</cp:revision>
  <dcterms:created xsi:type="dcterms:W3CDTF">2017-11-07T14:38:06Z</dcterms:created>
  <dcterms:modified xsi:type="dcterms:W3CDTF">2017-11-09T18:57:17Z</dcterms:modified>
</cp:coreProperties>
</file>