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8" r:id="rId2"/>
    <p:sldId id="282" r:id="rId3"/>
    <p:sldId id="265" r:id="rId4"/>
    <p:sldId id="285" r:id="rId5"/>
    <p:sldId id="286" r:id="rId6"/>
    <p:sldId id="284" r:id="rId7"/>
    <p:sldId id="287" r:id="rId8"/>
    <p:sldId id="283" r:id="rId9"/>
    <p:sldId id="288" r:id="rId10"/>
    <p:sldId id="289" r:id="rId11"/>
    <p:sldId id="291" r:id="rId12"/>
    <p:sldId id="292" r:id="rId13"/>
    <p:sldId id="293" r:id="rId14"/>
    <p:sldId id="260" r:id="rId15"/>
    <p:sldId id="290" r:id="rId16"/>
    <p:sldId id="294" r:id="rId17"/>
    <p:sldId id="297" r:id="rId18"/>
    <p:sldId id="296" r:id="rId19"/>
    <p:sldId id="298" r:id="rId20"/>
    <p:sldId id="299" r:id="rId21"/>
    <p:sldId id="300" r:id="rId22"/>
    <p:sldId id="259" r:id="rId23"/>
    <p:sldId id="266" r:id="rId24"/>
    <p:sldId id="267" r:id="rId25"/>
    <p:sldId id="269" r:id="rId26"/>
    <p:sldId id="302" r:id="rId27"/>
    <p:sldId id="303" r:id="rId28"/>
    <p:sldId id="277" r:id="rId29"/>
    <p:sldId id="270" r:id="rId30"/>
    <p:sldId id="271" r:id="rId31"/>
    <p:sldId id="272" r:id="rId32"/>
    <p:sldId id="273" r:id="rId33"/>
    <p:sldId id="301" r:id="rId34"/>
    <p:sldId id="30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0" autoAdjust="0"/>
    <p:restoredTop sz="74720" autoAdjust="0"/>
  </p:normalViewPr>
  <p:slideViewPr>
    <p:cSldViewPr snapToGrid="0">
      <p:cViewPr varScale="1">
        <p:scale>
          <a:sx n="59" d="100"/>
          <a:sy n="59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7043B1-AF05-47DB-9DD4-AF61F081283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374666-15D2-44FA-8248-6AC25981B72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C89039-89C3-4BD8-A8AD-E359730F896F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48B02B6-7BAC-4A20-9B5C-169745D58C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C213A34-2F94-4381-BAE3-2149CFA183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EA823-C599-4C2F-8078-37923DF0A7D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DA946-82D6-4E0B-B6E5-0E81F488A3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B05BD-7B50-44B4-80C6-EED2DC0DC4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entire lesson aims to answer this one very dense question: __</a:t>
            </a:r>
          </a:p>
          <a:p>
            <a:r>
              <a:rPr lang="en-US" dirty="0"/>
              <a:t>In other words: we make all sorts of predictions about the how continents and/or the globe will respond to climate change &amp; how ecosystems feed back onto climate – what the heck are these based on?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B05BD-7B50-44B4-80C6-EED2DC0DC4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let’s say we write down equations for all of these things we considered. </a:t>
            </a:r>
          </a:p>
          <a:p>
            <a:r>
              <a:rPr lang="en-US" dirty="0"/>
              <a:t>For C3 photosynthesis! For transpiration! For energy balance! – I did this for much of the plant-relevant stuff when I was preparing for my qualifying exam</a:t>
            </a:r>
          </a:p>
          <a:p>
            <a:r>
              <a:rPr lang="en-US" dirty="0"/>
              <a:t>We quickly realize that all these processes are linked (aka coupled).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88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also see that the links have the potential to be numerous, conditional, and varied, depending on </a:t>
            </a:r>
            <a:r>
              <a:rPr lang="en-US" dirty="0" err="1"/>
              <a:t>forcings</a:t>
            </a:r>
            <a:r>
              <a:rPr lang="en-US" dirty="0"/>
              <a:t> = things like weather, what plant you are, etc.</a:t>
            </a:r>
          </a:p>
          <a:p>
            <a:r>
              <a:rPr lang="en-US" dirty="0"/>
              <a:t>We need some sort of formalized structure to keep track of these things &amp; the way they interact. </a:t>
            </a:r>
          </a:p>
          <a:p>
            <a:r>
              <a:rPr lang="en-US" dirty="0"/>
              <a:t>So we put all these equations into one gigantic model of how an ecosystem works – a terrestrial biosphere model!</a:t>
            </a:r>
          </a:p>
          <a:p>
            <a:r>
              <a:rPr lang="en-US" dirty="0"/>
              <a:t>[Which may then be coupled with an atmospheric model…]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63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my model; each box is a function/subroutine or a script. And when you run it, you really do get ecosystem functioning!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B05BD-7B50-44B4-80C6-EED2DC0DC4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Now’s the time to bring in my favorite ecosystem model analogy and my favorite ecosystem model quote.</a:t>
            </a:r>
          </a:p>
          <a:p>
            <a:r>
              <a:rPr lang="en-US" dirty="0"/>
              <a:t>The parable of the 6 blind men and the elephant – what is it? Spear, paper, trunk of a tree, thick snake, rope, wall.</a:t>
            </a:r>
          </a:p>
          <a:p>
            <a:r>
              <a:rPr lang="en-US" dirty="0"/>
              <a:t>It’s only when the blind men work together that they can see that it’s an elephant</a:t>
            </a:r>
          </a:p>
          <a:p>
            <a:r>
              <a:rPr lang="en-US" dirty="0">
                <a:sym typeface="Wingdings" panose="05000000000000000000" pitchFamily="2" charset="2"/>
              </a:rPr>
              <a:t> Only when we consider processes in tandem that we can model ecosystems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28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famous quote from British statistician George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2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9E56A566-B2E1-4BAE-A809-2E70D57E2E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Revisiting our ultimate goal here</a:t>
            </a:r>
          </a:p>
        </p:txBody>
      </p:sp>
    </p:spTree>
    <p:extLst>
      <p:ext uri="{BB962C8B-B14F-4D97-AF65-F5344CB8AC3E}">
        <p14:creationId xmlns:p14="http://schemas.microsoft.com/office/powerpoint/2010/main" val="1153712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3DEBB1C-39E7-4406-A7C7-9AA172885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been talking about these models, which are, again (loftily) “our best hypothesis of how the natural world works” or:</a:t>
            </a:r>
          </a:p>
          <a:p>
            <a:r>
              <a:rPr lang="en-US" dirty="0"/>
              <a:t>“a bazillion coupled equations and contingency statements coded up &amp; (usually) run on a supercomputer.”</a:t>
            </a:r>
          </a:p>
        </p:txBody>
      </p:sp>
    </p:spTree>
    <p:extLst>
      <p:ext uri="{BB962C8B-B14F-4D97-AF65-F5344CB8AC3E}">
        <p14:creationId xmlns:p14="http://schemas.microsoft.com/office/powerpoint/2010/main" val="1044363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DA5D8A9-9582-48CA-B742-034703024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just a mini of the processes that we hashed through at the beginning of this session</a:t>
            </a:r>
          </a:p>
        </p:txBody>
      </p:sp>
    </p:spTree>
    <p:extLst>
      <p:ext uri="{BB962C8B-B14F-4D97-AF65-F5344CB8AC3E}">
        <p14:creationId xmlns:p14="http://schemas.microsoft.com/office/powerpoint/2010/main" val="3889175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B78720F-4043-4EC4-91E6-BA391BB9E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also, because we have, in theory, our best hypothesis of how the entire system works, we can also ask questions that require a more integrated understanding of the system.</a:t>
            </a:r>
          </a:p>
        </p:txBody>
      </p:sp>
    </p:spTree>
    <p:extLst>
      <p:ext uri="{BB962C8B-B14F-4D97-AF65-F5344CB8AC3E}">
        <p14:creationId xmlns:p14="http://schemas.microsoft.com/office/powerpoint/2010/main" val="67837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56AB76-FA47-406A-B967-BE2C13725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about the data part?? These models are often gigantic, but how do we know if they’re right? And do they come up with ‘answers’ from nothing?</a:t>
            </a:r>
          </a:p>
          <a:p>
            <a:r>
              <a:rPr lang="en-US" dirty="0"/>
              <a:t>Data, which scientists &amp; their instrumentation collect, show up in these models in 2 main ways:</a:t>
            </a:r>
          </a:p>
          <a:p>
            <a:pPr marL="228600" indent="-228600">
              <a:buAutoNum type="arabicParenBoth"/>
            </a:pPr>
            <a:r>
              <a:rPr lang="en-US" dirty="0"/>
              <a:t>Input data</a:t>
            </a:r>
          </a:p>
          <a:p>
            <a:pPr marL="228600" indent="-228600">
              <a:buAutoNum type="arabicParenBoth"/>
            </a:pPr>
            <a:r>
              <a:rPr lang="en-US" dirty="0"/>
              <a:t>Validation and/or ‘tuning’ data</a:t>
            </a:r>
          </a:p>
          <a:p>
            <a:pPr marL="0" indent="0">
              <a:buNone/>
            </a:pPr>
            <a:r>
              <a:rPr lang="en-US" dirty="0"/>
              <a:t>Here’s input data, just to give a sense, but not going to talk much about it, because this is external to the modeling itself. </a:t>
            </a:r>
          </a:p>
          <a:p>
            <a:pPr marL="228600" indent="-228600">
              <a:buAutoNum type="arabicParenBoth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32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of all, let’s get on the same page about ecosystems. What are ecosystem processes?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02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56AB76-FA47-406A-B967-BE2C13725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about the data part?? These models are often gigantic, but how do we know if they’re right? And do they come up with ‘answers’ from nothing?</a:t>
            </a:r>
          </a:p>
          <a:p>
            <a:r>
              <a:rPr lang="en-US" dirty="0"/>
              <a:t>Data, which scientists &amp; their instrumentation collect, show up in these models in 2 main ways:</a:t>
            </a:r>
          </a:p>
          <a:p>
            <a:pPr marL="228600" indent="-228600">
              <a:buAutoNum type="arabicParenBoth"/>
            </a:pPr>
            <a:r>
              <a:rPr lang="en-US" dirty="0"/>
              <a:t>Input data</a:t>
            </a:r>
          </a:p>
          <a:p>
            <a:pPr marL="228600" indent="-228600">
              <a:buAutoNum type="arabicParenBoth"/>
            </a:pPr>
            <a:r>
              <a:rPr lang="en-US" dirty="0"/>
              <a:t>Validation and/or ‘tuning’ data</a:t>
            </a:r>
          </a:p>
          <a:p>
            <a:pPr marL="0" indent="0">
              <a:buNone/>
            </a:pPr>
            <a:r>
              <a:rPr lang="en-US" dirty="0"/>
              <a:t>Here’s input data, just to give a sense, but not going to talk much about it, because this is external to the modeling itself. </a:t>
            </a:r>
          </a:p>
          <a:p>
            <a:pPr marL="228600" indent="-228600">
              <a:buAutoNum type="arabicParenBoth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1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these models are important &amp; have lots of applications, but remember George Box.</a:t>
            </a:r>
          </a:p>
          <a:p>
            <a:r>
              <a:rPr lang="en-US" dirty="0"/>
              <a:t>All models are wrong – but how do we know if these models are useful? </a:t>
            </a:r>
          </a:p>
          <a:p>
            <a:r>
              <a:rPr lang="en-US" dirty="0"/>
              <a:t>Clearly, there’s a scale mismatch here (models may be as coarse as 1 degree = 100 km or may be much finer-scaled</a:t>
            </a:r>
          </a:p>
          <a:p>
            <a:r>
              <a:rPr lang="en-US" dirty="0"/>
              <a:t>Specify degrees CELSIUS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11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9142558-D0D7-487F-8B02-5422F3045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Anything that measures something predicted by a model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6B74EC9-3434-450A-B36F-8F834F16A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one of the most common sources of validation data! Measures something that integrates lots of processes over relatively large areas.</a:t>
            </a:r>
          </a:p>
          <a:p>
            <a:r>
              <a:rPr lang="en-US" dirty="0"/>
              <a:t>Now: we’re transitioning to focusing on eddy flux data as a really important source of validation data for TBMs and, importantly, as a source of information in its own right. This is the data activity we’ll be working 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[Click the photo for the NEON video]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Extensive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B05BD-7B50-44B4-80C6-EED2DC0DC4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16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Extensive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B05BD-7B50-44B4-80C6-EED2DC0DC40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301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to give you an idea of the general context and numbers for global carbon flux</a:t>
            </a:r>
          </a:p>
          <a:p>
            <a:r>
              <a:rPr lang="en-US" dirty="0"/>
              <a:t>1 </a:t>
            </a:r>
            <a:r>
              <a:rPr lang="en-US" dirty="0" err="1"/>
              <a:t>Pg</a:t>
            </a:r>
            <a:r>
              <a:rPr lang="en-US" dirty="0"/>
              <a:t> = a quadrillion grams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 </a:t>
            </a:r>
            <a:r>
              <a:rPr lang="en-US" dirty="0" err="1"/>
              <a:t>Pg</a:t>
            </a:r>
            <a:r>
              <a:rPr lang="en-US" dirty="0"/>
              <a:t> = 10^12 kg = 10^15 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60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diurnal &amp; seasonal C fluxes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What are some challenges? [NAs, lots of data to look at]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68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ecosystem processes have something to do with these 4 entities.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consider them more in-depth, carbon first. [ACTIVITY]: If I asked you about all the things that might influence the C cycle, what could we consider?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3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Momentum = mass * velocity (in kg*m / s)</a:t>
            </a:r>
          </a:p>
          <a:p>
            <a:r>
              <a:rPr lang="en-US" dirty="0"/>
              <a:t>Coupled vs. not: which variables are given vs. coming from other models?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54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1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kind of tell I usually think more about plants…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97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9F126-8C80-4EDB-8F6F-BAD7034FFE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35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(and we’ll skip nutrients for now, since this is at the frontier of these models, global cycles are not particularly well constrained, data are difficult to come by)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B05BD-7B50-44B4-80C6-EED2DC0DC4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82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D1582-3BF0-44A3-B371-B28E79525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5052E-B69D-4B50-80F0-A1E9EB662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AADED-E9EF-4FEF-851A-EB67A06C0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3E4D-367E-4993-85BC-3EF9499D0067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9D082-48A7-4B71-8190-66E0E0B37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81737-AAD0-44E6-B566-E8D3B9DE4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65B0-8333-49A0-9DE4-CEDFA87D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86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7546A-DE44-4697-9643-A9816E750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826A14-E475-40DF-97C9-74DB694D7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AF0B4-0A7A-497C-A24A-96E93F4CA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3E4D-367E-4993-85BC-3EF9499D0067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16CF3-9D27-43C3-B38A-0D758ADF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05C0C-1F3B-4040-B47D-F585D54C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65B0-8333-49A0-9DE4-CEDFA87D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49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8E0B2-9298-422F-8DC2-2DEFEEB261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4C6D6-AEC7-4C74-8C83-EE42384A0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AFD04-46B2-499B-AD57-C92C82CC9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3E4D-367E-4993-85BC-3EF9499D0067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A803D-E4C7-462C-A2B2-49A39492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A08B3-2D3E-4F68-8C79-4EB967680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65B0-8333-49A0-9DE4-CEDFA87D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7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E21A6-CB28-462D-9C73-C34F315F8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E8252-1C10-4971-851A-3D16D04F7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7CED0-6493-4062-8389-B0DADF7F9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3E4D-367E-4993-85BC-3EF9499D0067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3643C-B559-452E-9F60-D42C119C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13B96-5C43-4811-A93A-15D6C42CD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65B0-8333-49A0-9DE4-CEDFA87D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28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863C4-198D-4A2F-AE3F-55021130D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F1E6B-06EC-4F1F-9C41-3320DFCDD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DCBEA-CCF9-47AC-861C-3FCD915A5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3E4D-367E-4993-85BC-3EF9499D0067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F5F6B-C97F-4EAA-9840-546C5D8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5AA91-F691-4DB8-B3AF-9751158C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65B0-8333-49A0-9DE4-CEDFA87D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3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0D65-2FF5-49D4-AA60-C702F68BF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82B37-AC2B-4538-8E69-0875A48E72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BD3B7-45A4-45E9-AA31-36CC66F2D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A9147-60D1-4684-AEEC-4097C74A5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3E4D-367E-4993-85BC-3EF9499D0067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DB5AE-B403-4E59-B724-C0DD0166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7A700-0796-4FAB-95F5-B339E2D4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65B0-8333-49A0-9DE4-CEDFA87D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1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9C25-F410-417E-AD28-07054639F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D40C2-D297-4DC6-B8D9-1085D9CF2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772B26-E0FD-44A7-852B-58DF2DEB7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06968-0A24-4B29-9A91-25C9BAFD6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C8280A-3D1B-4A00-9B72-2B75A2506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99A627-21C2-4012-A81B-3C3A3BBE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3E4D-367E-4993-85BC-3EF9499D0067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3C80D6-E18B-4D17-BB9B-42F98D6EE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D5D07D-3B33-404A-8929-8ED93CCE6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65B0-8333-49A0-9DE4-CEDFA87D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5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4CD2F-739D-400F-BA4E-B1D8AA26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B4CCC4-28EC-4108-8E9E-AACE5176D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3E4D-367E-4993-85BC-3EF9499D0067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62C21-33D7-4755-95BB-C68FFB42A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33014-B5A6-449A-AB78-8478D5E3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65B0-8333-49A0-9DE4-CEDFA87D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3969FA-D56E-4912-8F34-CDC18FD42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3E4D-367E-4993-85BC-3EF9499D0067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34B00A-8CA8-4EAB-97CC-903C86FF9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83A48-9CE3-4EE6-91B2-81169615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65B0-8333-49A0-9DE4-CEDFA87D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28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A20E-6E1E-4FEF-8A00-95FADF490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7DD88-DF2A-49A4-B066-3978A2E7B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4FCB8-5E44-4841-995B-DEFBFE51D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DDC8E-3A9E-4B6D-A2D8-8D3D321C2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3E4D-367E-4993-85BC-3EF9499D0067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86D70-3684-4109-B8C3-C311B3333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FA2D8B-4B78-4D19-B164-B3B46D4C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65B0-8333-49A0-9DE4-CEDFA87D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2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737F0-499D-426B-9B5A-4AC91E7C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4A141-3C8D-4F1C-976B-669D12A59A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DA448-5734-4CE4-84FA-67CD42B52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ADFA6-0745-48A5-A270-3462F89F4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3E4D-367E-4993-85BC-3EF9499D0067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3AA27-6293-4C74-B0B4-FCE2B6360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95C82-9D51-4A3B-8EF5-2D3CCC7B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B65B0-8333-49A0-9DE4-CEDFA87D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697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0EFE0C-691D-4F5F-B240-04512F1AE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F6307-CE93-401F-8A9B-7D661EFBC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0280D-E043-495E-812B-C0A0A856E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23E4D-367E-4993-85BC-3EF9499D0067}" type="datetimeFigureOut">
              <a:rPr lang="en-US" smtClean="0"/>
              <a:t>12/3/2017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39EFB-69F4-4A9A-8E76-98A7C0E0A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C3EA6-124A-4E01-8EFC-25BA52589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B65B0-8333-49A0-9DE4-CEDFA87DE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0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hyperlink" Target="https://www.youtube.com/watch?v=CR4Anc8Mka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633763-244C-477D-9E64-9E002E8AB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3EED59-8D45-4B1B-832D-8DC1756E1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187692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Eddy Covariance Data &amp;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Terrestrial Biosphere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ABCA7-DCD8-4C35-A58B-0749CF2DCABA}"/>
              </a:ext>
            </a:extLst>
          </p:cNvPr>
          <p:cNvSpPr txBox="1"/>
          <p:nvPr/>
        </p:nvSpPr>
        <p:spPr>
          <a:xfrm>
            <a:off x="8787063" y="1876928"/>
            <a:ext cx="3501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Miriam Johnston</a:t>
            </a:r>
          </a:p>
          <a:p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-year PhD student,</a:t>
            </a:r>
          </a:p>
          <a:p>
            <a:r>
              <a:rPr lang="en-US" b="1" dirty="0">
                <a:solidFill>
                  <a:schemeClr val="bg1"/>
                </a:solidFill>
              </a:rPr>
              <a:t>Organismic &amp; Evolutionary Biology</a:t>
            </a:r>
          </a:p>
          <a:p>
            <a:r>
              <a:rPr lang="en-US" b="1" dirty="0">
                <a:solidFill>
                  <a:schemeClr val="bg1"/>
                </a:solidFill>
              </a:rPr>
              <a:t>mjohnston@g.Harvard.edu</a:t>
            </a:r>
          </a:p>
        </p:txBody>
      </p:sp>
    </p:spTree>
    <p:extLst>
      <p:ext uri="{BB962C8B-B14F-4D97-AF65-F5344CB8AC3E}">
        <p14:creationId xmlns:p14="http://schemas.microsoft.com/office/powerpoint/2010/main" val="859384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96B2AA09-572D-455E-891D-558D44420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" t="25599" r="60681" b="10455"/>
          <a:stretch/>
        </p:blipFill>
        <p:spPr bwMode="auto">
          <a:xfrm>
            <a:off x="2396838" y="151107"/>
            <a:ext cx="6068290" cy="655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7EE9DC5-3566-4B78-A122-7D6BE0C34115}"/>
              </a:ext>
            </a:extLst>
          </p:cNvPr>
          <p:cNvSpPr/>
          <p:nvPr/>
        </p:nvSpPr>
        <p:spPr>
          <a:xfrm>
            <a:off x="8805718" y="151107"/>
            <a:ext cx="3213100" cy="225121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ENERGY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57317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7DEF26-DD17-4DFE-B651-1BC147A8505A}"/>
              </a:ext>
            </a:extLst>
          </p:cNvPr>
          <p:cNvSpPr txBox="1"/>
          <p:nvPr/>
        </p:nvSpPr>
        <p:spPr>
          <a:xfrm>
            <a:off x="2667001" y="2721114"/>
            <a:ext cx="715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are ecosystem processes?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62712CD-94FB-45F5-80D5-F28B36C846F1}"/>
              </a:ext>
            </a:extLst>
          </p:cNvPr>
          <p:cNvSpPr/>
          <p:nvPr/>
        </p:nvSpPr>
        <p:spPr>
          <a:xfrm>
            <a:off x="635000" y="188843"/>
            <a:ext cx="3213100" cy="22512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CARBON</a:t>
            </a:r>
            <a:endParaRPr lang="en-US" sz="4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465F4A-9B47-4AC2-81FB-D42AB513828B}"/>
              </a:ext>
            </a:extLst>
          </p:cNvPr>
          <p:cNvSpPr/>
          <p:nvPr/>
        </p:nvSpPr>
        <p:spPr>
          <a:xfrm>
            <a:off x="8458200" y="188843"/>
            <a:ext cx="3213100" cy="22512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WATER</a:t>
            </a:r>
            <a:endParaRPr lang="en-US" sz="4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413948-ABBF-482E-9DFC-F48CF93EAEE5}"/>
              </a:ext>
            </a:extLst>
          </p:cNvPr>
          <p:cNvSpPr/>
          <p:nvPr/>
        </p:nvSpPr>
        <p:spPr>
          <a:xfrm>
            <a:off x="520700" y="3991114"/>
            <a:ext cx="3213100" cy="225121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ENERGY</a:t>
            </a:r>
            <a:endParaRPr lang="en-US" sz="4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B83E12-38FA-4438-9920-C57A37F479AB}"/>
              </a:ext>
            </a:extLst>
          </p:cNvPr>
          <p:cNvSpPr/>
          <p:nvPr/>
        </p:nvSpPr>
        <p:spPr>
          <a:xfrm>
            <a:off x="8458200" y="3991114"/>
            <a:ext cx="3213100" cy="225121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NUTRIENTS</a:t>
            </a:r>
            <a:endParaRPr lang="en-US" sz="4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914A40-0908-4CBE-8CE9-FBF3B3399906}"/>
              </a:ext>
            </a:extLst>
          </p:cNvPr>
          <p:cNvCxnSpPr>
            <a:cxnSpLocks/>
            <a:stCxn id="2" idx="5"/>
          </p:cNvCxnSpPr>
          <p:nvPr/>
        </p:nvCxnSpPr>
        <p:spPr>
          <a:xfrm>
            <a:off x="3377552" y="2110374"/>
            <a:ext cx="1778648" cy="73219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440511-7EF1-434B-B7FE-C8114045F758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7035802" y="2110374"/>
            <a:ext cx="1892946" cy="73219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CDC465-26F5-4E7F-9980-4A5859DB06BF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035800" y="3429000"/>
            <a:ext cx="1892948" cy="89179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4ED3BB-83B5-4BB4-9FF6-44A4D1520E43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3263252" y="3404687"/>
            <a:ext cx="1892948" cy="91611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A3475D2-AFC5-4106-88D4-A2BAF09F22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91" t="21119" r="6250" b="29938"/>
          <a:stretch/>
        </p:blipFill>
        <p:spPr>
          <a:xfrm>
            <a:off x="-45303" y="3984947"/>
            <a:ext cx="8186564" cy="28293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9AE73D-FF68-4109-9761-8498D8494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50" t="35580" r="56054" b="34141"/>
          <a:stretch/>
        </p:blipFill>
        <p:spPr>
          <a:xfrm rot="20266330">
            <a:off x="-84264" y="448247"/>
            <a:ext cx="4564714" cy="2377836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55D62-37C1-4BA5-AA65-05FF97911E10}"/>
              </a:ext>
            </a:extLst>
          </p:cNvPr>
          <p:cNvGrpSpPr/>
          <p:nvPr/>
        </p:nvGrpSpPr>
        <p:grpSpPr>
          <a:xfrm>
            <a:off x="3263252" y="382807"/>
            <a:ext cx="8750301" cy="1771726"/>
            <a:chOff x="2374899" y="2440057"/>
            <a:chExt cx="8750301" cy="17717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E002406-5CB6-4DD6-8EC4-1BAC984A23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79" t="35580" r="8751" b="38586"/>
            <a:stretch/>
          </p:blipFill>
          <p:spPr>
            <a:xfrm>
              <a:off x="2374899" y="2440057"/>
              <a:ext cx="8750301" cy="177172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4C7783-9305-469B-AA99-43E7FF23E0E6}"/>
                </a:ext>
              </a:extLst>
            </p:cNvPr>
            <p:cNvSpPr/>
            <p:nvPr/>
          </p:nvSpPr>
          <p:spPr>
            <a:xfrm>
              <a:off x="2374900" y="2440057"/>
              <a:ext cx="1199573" cy="562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99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62712CD-94FB-45F5-80D5-F28B36C846F1}"/>
              </a:ext>
            </a:extLst>
          </p:cNvPr>
          <p:cNvSpPr/>
          <p:nvPr/>
        </p:nvSpPr>
        <p:spPr>
          <a:xfrm>
            <a:off x="635000" y="188843"/>
            <a:ext cx="3213100" cy="22512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CARBON</a:t>
            </a:r>
            <a:endParaRPr lang="en-US" sz="4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465F4A-9B47-4AC2-81FB-D42AB513828B}"/>
              </a:ext>
            </a:extLst>
          </p:cNvPr>
          <p:cNvSpPr/>
          <p:nvPr/>
        </p:nvSpPr>
        <p:spPr>
          <a:xfrm>
            <a:off x="8458200" y="188843"/>
            <a:ext cx="3213100" cy="22512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WATER</a:t>
            </a:r>
            <a:endParaRPr lang="en-US" sz="4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413948-ABBF-482E-9DFC-F48CF93EAEE5}"/>
              </a:ext>
            </a:extLst>
          </p:cNvPr>
          <p:cNvSpPr/>
          <p:nvPr/>
        </p:nvSpPr>
        <p:spPr>
          <a:xfrm>
            <a:off x="520700" y="3991114"/>
            <a:ext cx="3213100" cy="225121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ENERGY</a:t>
            </a:r>
            <a:endParaRPr lang="en-US" sz="4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B83E12-38FA-4438-9920-C57A37F479AB}"/>
              </a:ext>
            </a:extLst>
          </p:cNvPr>
          <p:cNvSpPr/>
          <p:nvPr/>
        </p:nvSpPr>
        <p:spPr>
          <a:xfrm>
            <a:off x="8458200" y="3991114"/>
            <a:ext cx="3213100" cy="225121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NUTRIENTS</a:t>
            </a:r>
            <a:endParaRPr lang="en-US" sz="4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914A40-0908-4CBE-8CE9-FBF3B3399906}"/>
              </a:ext>
            </a:extLst>
          </p:cNvPr>
          <p:cNvCxnSpPr>
            <a:cxnSpLocks/>
            <a:stCxn id="2" idx="5"/>
          </p:cNvCxnSpPr>
          <p:nvPr/>
        </p:nvCxnSpPr>
        <p:spPr>
          <a:xfrm>
            <a:off x="3377552" y="2110374"/>
            <a:ext cx="1778648" cy="73219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440511-7EF1-434B-B7FE-C8114045F758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7035802" y="2110374"/>
            <a:ext cx="1892946" cy="73219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CDC465-26F5-4E7F-9980-4A5859DB06BF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035800" y="3429000"/>
            <a:ext cx="1892948" cy="89179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4ED3BB-83B5-4BB4-9FF6-44A4D1520E43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3263252" y="3404687"/>
            <a:ext cx="1892948" cy="91611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1D631A-41E0-4F72-AB03-79D3D3A8835F}"/>
              </a:ext>
            </a:extLst>
          </p:cNvPr>
          <p:cNvCxnSpPr>
            <a:cxnSpLocks/>
            <a:stCxn id="2" idx="6"/>
            <a:endCxn id="5" idx="2"/>
          </p:cNvCxnSpPr>
          <p:nvPr/>
        </p:nvCxnSpPr>
        <p:spPr>
          <a:xfrm>
            <a:off x="3848100" y="1314450"/>
            <a:ext cx="4610100" cy="0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4EBAD39-7F74-4853-96E1-60EC40AE3A00}"/>
              </a:ext>
            </a:extLst>
          </p:cNvPr>
          <p:cNvCxnSpPr>
            <a:cxnSpLocks/>
          </p:cNvCxnSpPr>
          <p:nvPr/>
        </p:nvCxnSpPr>
        <p:spPr>
          <a:xfrm>
            <a:off x="3790950" y="5249141"/>
            <a:ext cx="4610100" cy="0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5B8C59B-64D2-448D-ABD8-BA31C194BEC9}"/>
              </a:ext>
            </a:extLst>
          </p:cNvPr>
          <p:cNvCxnSpPr>
            <a:cxnSpLocks/>
            <a:stCxn id="5" idx="4"/>
            <a:endCxn id="7" idx="0"/>
          </p:cNvCxnSpPr>
          <p:nvPr/>
        </p:nvCxnSpPr>
        <p:spPr>
          <a:xfrm>
            <a:off x="10064750" y="2440057"/>
            <a:ext cx="0" cy="1551057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6C273A-4890-4480-9F7F-92431F9E7FA3}"/>
              </a:ext>
            </a:extLst>
          </p:cNvPr>
          <p:cNvCxnSpPr>
            <a:cxnSpLocks/>
          </p:cNvCxnSpPr>
          <p:nvPr/>
        </p:nvCxnSpPr>
        <p:spPr>
          <a:xfrm>
            <a:off x="2127250" y="2440057"/>
            <a:ext cx="0" cy="1551057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E959C7-5DD8-43B9-A3B7-AB9E2259FB1E}"/>
              </a:ext>
            </a:extLst>
          </p:cNvPr>
          <p:cNvCxnSpPr>
            <a:cxnSpLocks/>
          </p:cNvCxnSpPr>
          <p:nvPr/>
        </p:nvCxnSpPr>
        <p:spPr>
          <a:xfrm>
            <a:off x="3733800" y="1761675"/>
            <a:ext cx="5551196" cy="225375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5B95D0-9B56-4093-AB3C-8D7576C61F93}"/>
              </a:ext>
            </a:extLst>
          </p:cNvPr>
          <p:cNvCxnSpPr>
            <a:cxnSpLocks/>
          </p:cNvCxnSpPr>
          <p:nvPr/>
        </p:nvCxnSpPr>
        <p:spPr>
          <a:xfrm flipV="1">
            <a:off x="3727886" y="2533478"/>
            <a:ext cx="5524824" cy="228058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57DEF26-DD17-4DFE-B651-1BC147A8505A}"/>
              </a:ext>
            </a:extLst>
          </p:cNvPr>
          <p:cNvSpPr txBox="1"/>
          <p:nvPr/>
        </p:nvSpPr>
        <p:spPr>
          <a:xfrm>
            <a:off x="2667001" y="2721114"/>
            <a:ext cx="715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are ecosystem processes?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BB55566-6843-4391-A2DC-681745EE8D35}"/>
              </a:ext>
            </a:extLst>
          </p:cNvPr>
          <p:cNvSpPr/>
          <p:nvPr/>
        </p:nvSpPr>
        <p:spPr>
          <a:xfrm>
            <a:off x="3629891" y="284202"/>
            <a:ext cx="1484967" cy="1428835"/>
          </a:xfrm>
          <a:custGeom>
            <a:avLst/>
            <a:gdLst>
              <a:gd name="connsiteX0" fmla="*/ 0 w 1484967"/>
              <a:gd name="connsiteY0" fmla="*/ 422380 h 1428835"/>
              <a:gd name="connsiteX1" fmla="*/ 13854 w 1484967"/>
              <a:gd name="connsiteY1" fmla="*/ 339253 h 1428835"/>
              <a:gd name="connsiteX2" fmla="*/ 55418 w 1484967"/>
              <a:gd name="connsiteY2" fmla="*/ 311543 h 1428835"/>
              <a:gd name="connsiteX3" fmla="*/ 110836 w 1484967"/>
              <a:gd name="connsiteY3" fmla="*/ 228416 h 1428835"/>
              <a:gd name="connsiteX4" fmla="*/ 152400 w 1484967"/>
              <a:gd name="connsiteY4" fmla="*/ 200707 h 1428835"/>
              <a:gd name="connsiteX5" fmla="*/ 235527 w 1484967"/>
              <a:gd name="connsiteY5" fmla="*/ 131434 h 1428835"/>
              <a:gd name="connsiteX6" fmla="*/ 277091 w 1484967"/>
              <a:gd name="connsiteY6" fmla="*/ 117580 h 1428835"/>
              <a:gd name="connsiteX7" fmla="*/ 374073 w 1484967"/>
              <a:gd name="connsiteY7" fmla="*/ 76016 h 1428835"/>
              <a:gd name="connsiteX8" fmla="*/ 748145 w 1484967"/>
              <a:gd name="connsiteY8" fmla="*/ 89871 h 1428835"/>
              <a:gd name="connsiteX9" fmla="*/ 775854 w 1484967"/>
              <a:gd name="connsiteY9" fmla="*/ 228416 h 1428835"/>
              <a:gd name="connsiteX10" fmla="*/ 762000 w 1484967"/>
              <a:gd name="connsiteY10" fmla="*/ 408525 h 1428835"/>
              <a:gd name="connsiteX11" fmla="*/ 595745 w 1484967"/>
              <a:gd name="connsiteY11" fmla="*/ 353107 h 1428835"/>
              <a:gd name="connsiteX12" fmla="*/ 581891 w 1484967"/>
              <a:gd name="connsiteY12" fmla="*/ 297689 h 1428835"/>
              <a:gd name="connsiteX13" fmla="*/ 595745 w 1484967"/>
              <a:gd name="connsiteY13" fmla="*/ 89871 h 1428835"/>
              <a:gd name="connsiteX14" fmla="*/ 637309 w 1484967"/>
              <a:gd name="connsiteY14" fmla="*/ 76016 h 1428835"/>
              <a:gd name="connsiteX15" fmla="*/ 678873 w 1484967"/>
              <a:gd name="connsiteY15" fmla="*/ 48307 h 1428835"/>
              <a:gd name="connsiteX16" fmla="*/ 803564 w 1484967"/>
              <a:gd name="connsiteY16" fmla="*/ 20598 h 1428835"/>
              <a:gd name="connsiteX17" fmla="*/ 1177636 w 1484967"/>
              <a:gd name="connsiteY17" fmla="*/ 76016 h 1428835"/>
              <a:gd name="connsiteX18" fmla="*/ 1205345 w 1484967"/>
              <a:gd name="connsiteY18" fmla="*/ 131434 h 1428835"/>
              <a:gd name="connsiteX19" fmla="*/ 1205345 w 1484967"/>
              <a:gd name="connsiteY19" fmla="*/ 450089 h 1428835"/>
              <a:gd name="connsiteX20" fmla="*/ 1052945 w 1484967"/>
              <a:gd name="connsiteY20" fmla="*/ 436234 h 1428835"/>
              <a:gd name="connsiteX21" fmla="*/ 1108364 w 1484967"/>
              <a:gd name="connsiteY21" fmla="*/ 186853 h 1428835"/>
              <a:gd name="connsiteX22" fmla="*/ 1163782 w 1484967"/>
              <a:gd name="connsiteY22" fmla="*/ 172998 h 1428835"/>
              <a:gd name="connsiteX23" fmla="*/ 1413164 w 1484967"/>
              <a:gd name="connsiteY23" fmla="*/ 186853 h 1428835"/>
              <a:gd name="connsiteX24" fmla="*/ 1468582 w 1484967"/>
              <a:gd name="connsiteY24" fmla="*/ 269980 h 1428835"/>
              <a:gd name="connsiteX25" fmla="*/ 1468582 w 1484967"/>
              <a:gd name="connsiteY25" fmla="*/ 1184380 h 1428835"/>
              <a:gd name="connsiteX26" fmla="*/ 1427018 w 1484967"/>
              <a:gd name="connsiteY26" fmla="*/ 1198234 h 1428835"/>
              <a:gd name="connsiteX27" fmla="*/ 1385454 w 1484967"/>
              <a:gd name="connsiteY27" fmla="*/ 1239798 h 1428835"/>
              <a:gd name="connsiteX28" fmla="*/ 1343891 w 1484967"/>
              <a:gd name="connsiteY28" fmla="*/ 1253653 h 1428835"/>
              <a:gd name="connsiteX29" fmla="*/ 1288473 w 1484967"/>
              <a:gd name="connsiteY29" fmla="*/ 1281362 h 1428835"/>
              <a:gd name="connsiteX30" fmla="*/ 1205345 w 1484967"/>
              <a:gd name="connsiteY30" fmla="*/ 1309071 h 1428835"/>
              <a:gd name="connsiteX31" fmla="*/ 1163782 w 1484967"/>
              <a:gd name="connsiteY31" fmla="*/ 1336780 h 1428835"/>
              <a:gd name="connsiteX32" fmla="*/ 1025236 w 1484967"/>
              <a:gd name="connsiteY32" fmla="*/ 1378343 h 1428835"/>
              <a:gd name="connsiteX33" fmla="*/ 914400 w 1484967"/>
              <a:gd name="connsiteY33" fmla="*/ 1406053 h 1428835"/>
              <a:gd name="connsiteX34" fmla="*/ 277091 w 1484967"/>
              <a:gd name="connsiteY34" fmla="*/ 1336780 h 1428835"/>
              <a:gd name="connsiteX35" fmla="*/ 263236 w 1484967"/>
              <a:gd name="connsiteY35" fmla="*/ 1322925 h 142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84967" h="1428835">
                <a:moveTo>
                  <a:pt x="0" y="422380"/>
                </a:moveTo>
                <a:cubicBezTo>
                  <a:pt x="4618" y="394671"/>
                  <a:pt x="1291" y="364379"/>
                  <a:pt x="13854" y="339253"/>
                </a:cubicBezTo>
                <a:cubicBezTo>
                  <a:pt x="21301" y="324360"/>
                  <a:pt x="44453" y="324074"/>
                  <a:pt x="55418" y="311543"/>
                </a:cubicBezTo>
                <a:cubicBezTo>
                  <a:pt x="77348" y="286481"/>
                  <a:pt x="83127" y="246889"/>
                  <a:pt x="110836" y="228416"/>
                </a:cubicBezTo>
                <a:cubicBezTo>
                  <a:pt x="124691" y="219180"/>
                  <a:pt x="139608" y="211367"/>
                  <a:pt x="152400" y="200707"/>
                </a:cubicBezTo>
                <a:cubicBezTo>
                  <a:pt x="198359" y="162408"/>
                  <a:pt x="183932" y="157231"/>
                  <a:pt x="235527" y="131434"/>
                </a:cubicBezTo>
                <a:cubicBezTo>
                  <a:pt x="248589" y="124903"/>
                  <a:pt x="263668" y="123333"/>
                  <a:pt x="277091" y="117580"/>
                </a:cubicBezTo>
                <a:cubicBezTo>
                  <a:pt x="396945" y="66215"/>
                  <a:pt x="276589" y="108512"/>
                  <a:pt x="374073" y="76016"/>
                </a:cubicBezTo>
                <a:cubicBezTo>
                  <a:pt x="498764" y="80634"/>
                  <a:pt x="631480" y="45619"/>
                  <a:pt x="748145" y="89871"/>
                </a:cubicBezTo>
                <a:cubicBezTo>
                  <a:pt x="792180" y="106574"/>
                  <a:pt x="775854" y="228416"/>
                  <a:pt x="775854" y="228416"/>
                </a:cubicBezTo>
                <a:cubicBezTo>
                  <a:pt x="771236" y="288452"/>
                  <a:pt x="804577" y="365947"/>
                  <a:pt x="762000" y="408525"/>
                </a:cubicBezTo>
                <a:cubicBezTo>
                  <a:pt x="647166" y="523359"/>
                  <a:pt x="610812" y="405840"/>
                  <a:pt x="595745" y="353107"/>
                </a:cubicBezTo>
                <a:cubicBezTo>
                  <a:pt x="590514" y="334798"/>
                  <a:pt x="586509" y="316162"/>
                  <a:pt x="581891" y="297689"/>
                </a:cubicBezTo>
                <a:cubicBezTo>
                  <a:pt x="586509" y="228416"/>
                  <a:pt x="578907" y="157225"/>
                  <a:pt x="595745" y="89871"/>
                </a:cubicBezTo>
                <a:cubicBezTo>
                  <a:pt x="599287" y="75703"/>
                  <a:pt x="624247" y="82547"/>
                  <a:pt x="637309" y="76016"/>
                </a:cubicBezTo>
                <a:cubicBezTo>
                  <a:pt x="652202" y="68569"/>
                  <a:pt x="663568" y="54866"/>
                  <a:pt x="678873" y="48307"/>
                </a:cubicBezTo>
                <a:cubicBezTo>
                  <a:pt x="695989" y="40972"/>
                  <a:pt x="791241" y="23063"/>
                  <a:pt x="803564" y="20598"/>
                </a:cubicBezTo>
                <a:cubicBezTo>
                  <a:pt x="1073424" y="31393"/>
                  <a:pt x="1099255" y="-61150"/>
                  <a:pt x="1177636" y="76016"/>
                </a:cubicBezTo>
                <a:cubicBezTo>
                  <a:pt x="1187883" y="93948"/>
                  <a:pt x="1196109" y="112961"/>
                  <a:pt x="1205345" y="131434"/>
                </a:cubicBezTo>
                <a:cubicBezTo>
                  <a:pt x="1214594" y="205424"/>
                  <a:pt x="1246323" y="402282"/>
                  <a:pt x="1205345" y="450089"/>
                </a:cubicBezTo>
                <a:cubicBezTo>
                  <a:pt x="1172148" y="488818"/>
                  <a:pt x="1103745" y="440852"/>
                  <a:pt x="1052945" y="436234"/>
                </a:cubicBezTo>
                <a:cubicBezTo>
                  <a:pt x="1065876" y="216419"/>
                  <a:pt x="992522" y="219951"/>
                  <a:pt x="1108364" y="186853"/>
                </a:cubicBezTo>
                <a:cubicBezTo>
                  <a:pt x="1126673" y="181622"/>
                  <a:pt x="1145309" y="177616"/>
                  <a:pt x="1163782" y="172998"/>
                </a:cubicBezTo>
                <a:cubicBezTo>
                  <a:pt x="1246909" y="177616"/>
                  <a:pt x="1333828" y="161610"/>
                  <a:pt x="1413164" y="186853"/>
                </a:cubicBezTo>
                <a:cubicBezTo>
                  <a:pt x="1444898" y="196950"/>
                  <a:pt x="1468582" y="269980"/>
                  <a:pt x="1468582" y="269980"/>
                </a:cubicBezTo>
                <a:cubicBezTo>
                  <a:pt x="1479848" y="574165"/>
                  <a:pt x="1499000" y="880202"/>
                  <a:pt x="1468582" y="1184380"/>
                </a:cubicBezTo>
                <a:cubicBezTo>
                  <a:pt x="1467129" y="1198912"/>
                  <a:pt x="1440873" y="1193616"/>
                  <a:pt x="1427018" y="1198234"/>
                </a:cubicBezTo>
                <a:cubicBezTo>
                  <a:pt x="1413163" y="1212089"/>
                  <a:pt x="1401757" y="1228929"/>
                  <a:pt x="1385454" y="1239798"/>
                </a:cubicBezTo>
                <a:cubicBezTo>
                  <a:pt x="1373303" y="1247899"/>
                  <a:pt x="1357314" y="1247900"/>
                  <a:pt x="1343891" y="1253653"/>
                </a:cubicBezTo>
                <a:cubicBezTo>
                  <a:pt x="1324908" y="1261789"/>
                  <a:pt x="1307649" y="1273692"/>
                  <a:pt x="1288473" y="1281362"/>
                </a:cubicBezTo>
                <a:cubicBezTo>
                  <a:pt x="1261354" y="1292210"/>
                  <a:pt x="1229648" y="1292869"/>
                  <a:pt x="1205345" y="1309071"/>
                </a:cubicBezTo>
                <a:cubicBezTo>
                  <a:pt x="1191491" y="1318307"/>
                  <a:pt x="1178998" y="1330017"/>
                  <a:pt x="1163782" y="1336780"/>
                </a:cubicBezTo>
                <a:cubicBezTo>
                  <a:pt x="1104511" y="1363122"/>
                  <a:pt x="1081661" y="1362221"/>
                  <a:pt x="1025236" y="1378343"/>
                </a:cubicBezTo>
                <a:cubicBezTo>
                  <a:pt x="925819" y="1406748"/>
                  <a:pt x="1055259" y="1377880"/>
                  <a:pt x="914400" y="1406053"/>
                </a:cubicBezTo>
                <a:cubicBezTo>
                  <a:pt x="776286" y="1402600"/>
                  <a:pt x="432985" y="1492674"/>
                  <a:pt x="277091" y="1336780"/>
                </a:cubicBezTo>
                <a:lnTo>
                  <a:pt x="263236" y="1322925"/>
                </a:lnTo>
              </a:path>
            </a:pathLst>
          </a:custGeom>
          <a:noFill/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8BDA840-20E5-40C8-9268-C71475B32D9D}"/>
              </a:ext>
            </a:extLst>
          </p:cNvPr>
          <p:cNvSpPr/>
          <p:nvPr/>
        </p:nvSpPr>
        <p:spPr>
          <a:xfrm>
            <a:off x="2452255" y="2466109"/>
            <a:ext cx="944507" cy="1745673"/>
          </a:xfrm>
          <a:custGeom>
            <a:avLst/>
            <a:gdLst>
              <a:gd name="connsiteX0" fmla="*/ 0 w 944507"/>
              <a:gd name="connsiteY0" fmla="*/ 0 h 1745673"/>
              <a:gd name="connsiteX1" fmla="*/ 13854 w 944507"/>
              <a:gd name="connsiteY1" fmla="*/ 665018 h 1745673"/>
              <a:gd name="connsiteX2" fmla="*/ 55418 w 944507"/>
              <a:gd name="connsiteY2" fmla="*/ 706582 h 1745673"/>
              <a:gd name="connsiteX3" fmla="*/ 138545 w 944507"/>
              <a:gd name="connsiteY3" fmla="*/ 762000 h 1745673"/>
              <a:gd name="connsiteX4" fmla="*/ 401781 w 944507"/>
              <a:gd name="connsiteY4" fmla="*/ 789709 h 1745673"/>
              <a:gd name="connsiteX5" fmla="*/ 429490 w 944507"/>
              <a:gd name="connsiteY5" fmla="*/ 872836 h 1745673"/>
              <a:gd name="connsiteX6" fmla="*/ 471054 w 944507"/>
              <a:gd name="connsiteY6" fmla="*/ 1274618 h 1745673"/>
              <a:gd name="connsiteX7" fmla="*/ 637309 w 944507"/>
              <a:gd name="connsiteY7" fmla="*/ 1260764 h 1745673"/>
              <a:gd name="connsiteX8" fmla="*/ 789709 w 944507"/>
              <a:gd name="connsiteY8" fmla="*/ 1219200 h 1745673"/>
              <a:gd name="connsiteX9" fmla="*/ 928254 w 944507"/>
              <a:gd name="connsiteY9" fmla="*/ 1246909 h 1745673"/>
              <a:gd name="connsiteX10" fmla="*/ 914400 w 944507"/>
              <a:gd name="connsiteY10" fmla="*/ 1551709 h 1745673"/>
              <a:gd name="connsiteX11" fmla="*/ 831272 w 944507"/>
              <a:gd name="connsiteY11" fmla="*/ 1662546 h 1745673"/>
              <a:gd name="connsiteX12" fmla="*/ 803563 w 944507"/>
              <a:gd name="connsiteY12" fmla="*/ 1704109 h 1745673"/>
              <a:gd name="connsiteX13" fmla="*/ 789709 w 944507"/>
              <a:gd name="connsiteY13" fmla="*/ 1745673 h 1745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4507" h="1745673">
                <a:moveTo>
                  <a:pt x="0" y="0"/>
                </a:moveTo>
                <a:cubicBezTo>
                  <a:pt x="4618" y="221673"/>
                  <a:pt x="-3483" y="443976"/>
                  <a:pt x="13854" y="665018"/>
                </a:cubicBezTo>
                <a:cubicBezTo>
                  <a:pt x="15386" y="684551"/>
                  <a:pt x="39952" y="694553"/>
                  <a:pt x="55418" y="706582"/>
                </a:cubicBezTo>
                <a:cubicBezTo>
                  <a:pt x="81705" y="727028"/>
                  <a:pt x="105890" y="755469"/>
                  <a:pt x="138545" y="762000"/>
                </a:cubicBezTo>
                <a:cubicBezTo>
                  <a:pt x="271378" y="788567"/>
                  <a:pt x="184330" y="774177"/>
                  <a:pt x="401781" y="789709"/>
                </a:cubicBezTo>
                <a:cubicBezTo>
                  <a:pt x="411017" y="817418"/>
                  <a:pt x="424688" y="844026"/>
                  <a:pt x="429490" y="872836"/>
                </a:cubicBezTo>
                <a:cubicBezTo>
                  <a:pt x="460873" y="1061132"/>
                  <a:pt x="440911" y="927978"/>
                  <a:pt x="471054" y="1274618"/>
                </a:cubicBezTo>
                <a:cubicBezTo>
                  <a:pt x="526472" y="1270000"/>
                  <a:pt x="582314" y="1269013"/>
                  <a:pt x="637309" y="1260764"/>
                </a:cubicBezTo>
                <a:cubicBezTo>
                  <a:pt x="694131" y="1252241"/>
                  <a:pt x="738164" y="1236382"/>
                  <a:pt x="789709" y="1219200"/>
                </a:cubicBezTo>
                <a:cubicBezTo>
                  <a:pt x="835891" y="1228436"/>
                  <a:pt x="911717" y="1202811"/>
                  <a:pt x="928254" y="1246909"/>
                </a:cubicBezTo>
                <a:cubicBezTo>
                  <a:pt x="963965" y="1342138"/>
                  <a:pt x="932279" y="1451588"/>
                  <a:pt x="914400" y="1551709"/>
                </a:cubicBezTo>
                <a:cubicBezTo>
                  <a:pt x="903290" y="1613927"/>
                  <a:pt x="862307" y="1623752"/>
                  <a:pt x="831272" y="1662546"/>
                </a:cubicBezTo>
                <a:cubicBezTo>
                  <a:pt x="820870" y="1675548"/>
                  <a:pt x="812799" y="1690255"/>
                  <a:pt x="803563" y="1704109"/>
                </a:cubicBezTo>
                <a:lnTo>
                  <a:pt x="789709" y="1745673"/>
                </a:lnTo>
              </a:path>
            </a:pathLst>
          </a:custGeom>
          <a:noFill/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16E7D9E-BD0A-4E6F-A673-5B7C63F13708}"/>
              </a:ext>
            </a:extLst>
          </p:cNvPr>
          <p:cNvSpPr/>
          <p:nvPr/>
        </p:nvSpPr>
        <p:spPr>
          <a:xfrm>
            <a:off x="3394364" y="3650005"/>
            <a:ext cx="5084618" cy="1268359"/>
          </a:xfrm>
          <a:custGeom>
            <a:avLst/>
            <a:gdLst>
              <a:gd name="connsiteX0" fmla="*/ 5084618 w 5084618"/>
              <a:gd name="connsiteY0" fmla="*/ 1143668 h 1268359"/>
              <a:gd name="connsiteX1" fmla="*/ 5001491 w 5084618"/>
              <a:gd name="connsiteY1" fmla="*/ 1088250 h 1268359"/>
              <a:gd name="connsiteX2" fmla="*/ 4959927 w 5084618"/>
              <a:gd name="connsiteY2" fmla="*/ 1046686 h 1268359"/>
              <a:gd name="connsiteX3" fmla="*/ 4835236 w 5084618"/>
              <a:gd name="connsiteY3" fmla="*/ 949704 h 1268359"/>
              <a:gd name="connsiteX4" fmla="*/ 4724400 w 5084618"/>
              <a:gd name="connsiteY4" fmla="*/ 880431 h 1268359"/>
              <a:gd name="connsiteX5" fmla="*/ 4641272 w 5084618"/>
              <a:gd name="connsiteY5" fmla="*/ 852722 h 1268359"/>
              <a:gd name="connsiteX6" fmla="*/ 4447309 w 5084618"/>
              <a:gd name="connsiteY6" fmla="*/ 825013 h 1268359"/>
              <a:gd name="connsiteX7" fmla="*/ 4100945 w 5084618"/>
              <a:gd name="connsiteY7" fmla="*/ 838868 h 1268359"/>
              <a:gd name="connsiteX8" fmla="*/ 4059381 w 5084618"/>
              <a:gd name="connsiteY8" fmla="*/ 852722 h 1268359"/>
              <a:gd name="connsiteX9" fmla="*/ 3976254 w 5084618"/>
              <a:gd name="connsiteY9" fmla="*/ 935850 h 1268359"/>
              <a:gd name="connsiteX10" fmla="*/ 3920836 w 5084618"/>
              <a:gd name="connsiteY10" fmla="*/ 991268 h 1268359"/>
              <a:gd name="connsiteX11" fmla="*/ 3865418 w 5084618"/>
              <a:gd name="connsiteY11" fmla="*/ 1032831 h 1268359"/>
              <a:gd name="connsiteX12" fmla="*/ 3754581 w 5084618"/>
              <a:gd name="connsiteY12" fmla="*/ 1143668 h 1268359"/>
              <a:gd name="connsiteX13" fmla="*/ 3713018 w 5084618"/>
              <a:gd name="connsiteY13" fmla="*/ 1171377 h 1268359"/>
              <a:gd name="connsiteX14" fmla="*/ 3657600 w 5084618"/>
              <a:gd name="connsiteY14" fmla="*/ 1212940 h 1268359"/>
              <a:gd name="connsiteX15" fmla="*/ 3602181 w 5084618"/>
              <a:gd name="connsiteY15" fmla="*/ 1240650 h 1268359"/>
              <a:gd name="connsiteX16" fmla="*/ 3546763 w 5084618"/>
              <a:gd name="connsiteY16" fmla="*/ 1254504 h 1268359"/>
              <a:gd name="connsiteX17" fmla="*/ 3505200 w 5084618"/>
              <a:gd name="connsiteY17" fmla="*/ 1268359 h 1268359"/>
              <a:gd name="connsiteX18" fmla="*/ 3214254 w 5084618"/>
              <a:gd name="connsiteY18" fmla="*/ 1254504 h 1268359"/>
              <a:gd name="connsiteX19" fmla="*/ 3158836 w 5084618"/>
              <a:gd name="connsiteY19" fmla="*/ 1185231 h 1268359"/>
              <a:gd name="connsiteX20" fmla="*/ 3103418 w 5084618"/>
              <a:gd name="connsiteY20" fmla="*/ 1129813 h 1268359"/>
              <a:gd name="connsiteX21" fmla="*/ 3075709 w 5084618"/>
              <a:gd name="connsiteY21" fmla="*/ 1088250 h 1268359"/>
              <a:gd name="connsiteX22" fmla="*/ 3048000 w 5084618"/>
              <a:gd name="connsiteY22" fmla="*/ 1060540 h 1268359"/>
              <a:gd name="connsiteX23" fmla="*/ 2992581 w 5084618"/>
              <a:gd name="connsiteY23" fmla="*/ 935850 h 1268359"/>
              <a:gd name="connsiteX24" fmla="*/ 2964872 w 5084618"/>
              <a:gd name="connsiteY24" fmla="*/ 880431 h 1268359"/>
              <a:gd name="connsiteX25" fmla="*/ 2951018 w 5084618"/>
              <a:gd name="connsiteY25" fmla="*/ 825013 h 1268359"/>
              <a:gd name="connsiteX26" fmla="*/ 2937163 w 5084618"/>
              <a:gd name="connsiteY26" fmla="*/ 755740 h 1268359"/>
              <a:gd name="connsiteX27" fmla="*/ 2909454 w 5084618"/>
              <a:gd name="connsiteY27" fmla="*/ 672613 h 1268359"/>
              <a:gd name="connsiteX28" fmla="*/ 2673927 w 5084618"/>
              <a:gd name="connsiteY28" fmla="*/ 672613 h 1268359"/>
              <a:gd name="connsiteX29" fmla="*/ 2299854 w 5084618"/>
              <a:gd name="connsiteY29" fmla="*/ 700322 h 1268359"/>
              <a:gd name="connsiteX30" fmla="*/ 2244436 w 5084618"/>
              <a:gd name="connsiteY30" fmla="*/ 783450 h 1268359"/>
              <a:gd name="connsiteX31" fmla="*/ 2133600 w 5084618"/>
              <a:gd name="connsiteY31" fmla="*/ 935850 h 1268359"/>
              <a:gd name="connsiteX32" fmla="*/ 2036618 w 5084618"/>
              <a:gd name="connsiteY32" fmla="*/ 991268 h 1268359"/>
              <a:gd name="connsiteX33" fmla="*/ 1995054 w 5084618"/>
              <a:gd name="connsiteY33" fmla="*/ 1005122 h 1268359"/>
              <a:gd name="connsiteX34" fmla="*/ 1773381 w 5084618"/>
              <a:gd name="connsiteY34" fmla="*/ 991268 h 1268359"/>
              <a:gd name="connsiteX35" fmla="*/ 1745672 w 5084618"/>
              <a:gd name="connsiteY35" fmla="*/ 935850 h 1268359"/>
              <a:gd name="connsiteX36" fmla="*/ 1717963 w 5084618"/>
              <a:gd name="connsiteY36" fmla="*/ 852722 h 1268359"/>
              <a:gd name="connsiteX37" fmla="*/ 1704109 w 5084618"/>
              <a:gd name="connsiteY37" fmla="*/ 811159 h 1268359"/>
              <a:gd name="connsiteX38" fmla="*/ 1676400 w 5084618"/>
              <a:gd name="connsiteY38" fmla="*/ 714177 h 1268359"/>
              <a:gd name="connsiteX39" fmla="*/ 1648691 w 5084618"/>
              <a:gd name="connsiteY39" fmla="*/ 409377 h 1268359"/>
              <a:gd name="connsiteX40" fmla="*/ 1634836 w 5084618"/>
              <a:gd name="connsiteY40" fmla="*/ 367813 h 1268359"/>
              <a:gd name="connsiteX41" fmla="*/ 1620981 w 5084618"/>
              <a:gd name="connsiteY41" fmla="*/ 312395 h 1268359"/>
              <a:gd name="connsiteX42" fmla="*/ 1413163 w 5084618"/>
              <a:gd name="connsiteY42" fmla="*/ 298540 h 1268359"/>
              <a:gd name="connsiteX43" fmla="*/ 1191491 w 5084618"/>
              <a:gd name="connsiteY43" fmla="*/ 312395 h 1268359"/>
              <a:gd name="connsiteX44" fmla="*/ 1094509 w 5084618"/>
              <a:gd name="connsiteY44" fmla="*/ 353959 h 1268359"/>
              <a:gd name="connsiteX45" fmla="*/ 1011381 w 5084618"/>
              <a:gd name="connsiteY45" fmla="*/ 409377 h 1268359"/>
              <a:gd name="connsiteX46" fmla="*/ 969818 w 5084618"/>
              <a:gd name="connsiteY46" fmla="*/ 437086 h 1268359"/>
              <a:gd name="connsiteX47" fmla="*/ 928254 w 5084618"/>
              <a:gd name="connsiteY47" fmla="*/ 450940 h 1268359"/>
              <a:gd name="connsiteX48" fmla="*/ 720436 w 5084618"/>
              <a:gd name="connsiteY48" fmla="*/ 464795 h 1268359"/>
              <a:gd name="connsiteX49" fmla="*/ 706581 w 5084618"/>
              <a:gd name="connsiteY49" fmla="*/ 423231 h 1268359"/>
              <a:gd name="connsiteX50" fmla="*/ 678872 w 5084618"/>
              <a:gd name="connsiteY50" fmla="*/ 367813 h 1268359"/>
              <a:gd name="connsiteX51" fmla="*/ 651163 w 5084618"/>
              <a:gd name="connsiteY51" fmla="*/ 159995 h 1268359"/>
              <a:gd name="connsiteX52" fmla="*/ 637309 w 5084618"/>
              <a:gd name="connsiteY52" fmla="*/ 118431 h 1268359"/>
              <a:gd name="connsiteX53" fmla="*/ 595745 w 5084618"/>
              <a:gd name="connsiteY53" fmla="*/ 90722 h 1268359"/>
              <a:gd name="connsiteX54" fmla="*/ 568036 w 5084618"/>
              <a:gd name="connsiteY54" fmla="*/ 49159 h 1268359"/>
              <a:gd name="connsiteX55" fmla="*/ 138545 w 5084618"/>
              <a:gd name="connsiteY55" fmla="*/ 35304 h 1268359"/>
              <a:gd name="connsiteX56" fmla="*/ 110836 w 5084618"/>
              <a:gd name="connsiteY56" fmla="*/ 76868 h 1268359"/>
              <a:gd name="connsiteX57" fmla="*/ 69272 w 5084618"/>
              <a:gd name="connsiteY57" fmla="*/ 159995 h 1268359"/>
              <a:gd name="connsiteX58" fmla="*/ 27709 w 5084618"/>
              <a:gd name="connsiteY58" fmla="*/ 173850 h 1268359"/>
              <a:gd name="connsiteX59" fmla="*/ 0 w 5084618"/>
              <a:gd name="connsiteY59" fmla="*/ 215413 h 12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084618" h="1268359">
                <a:moveTo>
                  <a:pt x="5084618" y="1143668"/>
                </a:moveTo>
                <a:cubicBezTo>
                  <a:pt x="5056909" y="1125195"/>
                  <a:pt x="5027778" y="1108696"/>
                  <a:pt x="5001491" y="1088250"/>
                </a:cubicBezTo>
                <a:cubicBezTo>
                  <a:pt x="4986025" y="1076221"/>
                  <a:pt x="4974979" y="1059229"/>
                  <a:pt x="4959927" y="1046686"/>
                </a:cubicBezTo>
                <a:cubicBezTo>
                  <a:pt x="4919476" y="1012977"/>
                  <a:pt x="4879888" y="977611"/>
                  <a:pt x="4835236" y="949704"/>
                </a:cubicBezTo>
                <a:cubicBezTo>
                  <a:pt x="4798291" y="926613"/>
                  <a:pt x="4765732" y="894208"/>
                  <a:pt x="4724400" y="880431"/>
                </a:cubicBezTo>
                <a:cubicBezTo>
                  <a:pt x="4696691" y="871195"/>
                  <a:pt x="4669913" y="858450"/>
                  <a:pt x="4641272" y="852722"/>
                </a:cubicBezTo>
                <a:cubicBezTo>
                  <a:pt x="4530993" y="830667"/>
                  <a:pt x="4595404" y="841469"/>
                  <a:pt x="4447309" y="825013"/>
                </a:cubicBezTo>
                <a:cubicBezTo>
                  <a:pt x="4331854" y="829631"/>
                  <a:pt x="4216198" y="830636"/>
                  <a:pt x="4100945" y="838868"/>
                </a:cubicBezTo>
                <a:cubicBezTo>
                  <a:pt x="4086378" y="839908"/>
                  <a:pt x="4070909" y="843756"/>
                  <a:pt x="4059381" y="852722"/>
                </a:cubicBezTo>
                <a:cubicBezTo>
                  <a:pt x="4028449" y="876780"/>
                  <a:pt x="4003963" y="908141"/>
                  <a:pt x="3976254" y="935850"/>
                </a:cubicBezTo>
                <a:cubicBezTo>
                  <a:pt x="3957781" y="954323"/>
                  <a:pt x="3941736" y="975594"/>
                  <a:pt x="3920836" y="991268"/>
                </a:cubicBezTo>
                <a:cubicBezTo>
                  <a:pt x="3902363" y="1005122"/>
                  <a:pt x="3882439" y="1017228"/>
                  <a:pt x="3865418" y="1032831"/>
                </a:cubicBezTo>
                <a:cubicBezTo>
                  <a:pt x="3826902" y="1068137"/>
                  <a:pt x="3798055" y="1114685"/>
                  <a:pt x="3754581" y="1143668"/>
                </a:cubicBezTo>
                <a:cubicBezTo>
                  <a:pt x="3740727" y="1152904"/>
                  <a:pt x="3726567" y="1161699"/>
                  <a:pt x="3713018" y="1171377"/>
                </a:cubicBezTo>
                <a:cubicBezTo>
                  <a:pt x="3694228" y="1184798"/>
                  <a:pt x="3677181" y="1200702"/>
                  <a:pt x="3657600" y="1212940"/>
                </a:cubicBezTo>
                <a:cubicBezTo>
                  <a:pt x="3640086" y="1223886"/>
                  <a:pt x="3621519" y="1233398"/>
                  <a:pt x="3602181" y="1240650"/>
                </a:cubicBezTo>
                <a:cubicBezTo>
                  <a:pt x="3584352" y="1247336"/>
                  <a:pt x="3565072" y="1249273"/>
                  <a:pt x="3546763" y="1254504"/>
                </a:cubicBezTo>
                <a:cubicBezTo>
                  <a:pt x="3532721" y="1258516"/>
                  <a:pt x="3519054" y="1263741"/>
                  <a:pt x="3505200" y="1268359"/>
                </a:cubicBezTo>
                <a:lnTo>
                  <a:pt x="3214254" y="1254504"/>
                </a:lnTo>
                <a:cubicBezTo>
                  <a:pt x="3185500" y="1247603"/>
                  <a:pt x="3178482" y="1207333"/>
                  <a:pt x="3158836" y="1185231"/>
                </a:cubicBezTo>
                <a:cubicBezTo>
                  <a:pt x="3141480" y="1165705"/>
                  <a:pt x="3120420" y="1149648"/>
                  <a:pt x="3103418" y="1129813"/>
                </a:cubicBezTo>
                <a:cubicBezTo>
                  <a:pt x="3092582" y="1117171"/>
                  <a:pt x="3086111" y="1101252"/>
                  <a:pt x="3075709" y="1088250"/>
                </a:cubicBezTo>
                <a:cubicBezTo>
                  <a:pt x="3067549" y="1078050"/>
                  <a:pt x="3055246" y="1071409"/>
                  <a:pt x="3048000" y="1060540"/>
                </a:cubicBezTo>
                <a:cubicBezTo>
                  <a:pt x="3025265" y="1026438"/>
                  <a:pt x="3008579" y="971845"/>
                  <a:pt x="2992581" y="935850"/>
                </a:cubicBezTo>
                <a:cubicBezTo>
                  <a:pt x="2984193" y="916977"/>
                  <a:pt x="2974108" y="898904"/>
                  <a:pt x="2964872" y="880431"/>
                </a:cubicBezTo>
                <a:cubicBezTo>
                  <a:pt x="2960254" y="861958"/>
                  <a:pt x="2955149" y="843601"/>
                  <a:pt x="2951018" y="825013"/>
                </a:cubicBezTo>
                <a:cubicBezTo>
                  <a:pt x="2945910" y="802025"/>
                  <a:pt x="2943359" y="778459"/>
                  <a:pt x="2937163" y="755740"/>
                </a:cubicBezTo>
                <a:cubicBezTo>
                  <a:pt x="2929478" y="727561"/>
                  <a:pt x="2909454" y="672613"/>
                  <a:pt x="2909454" y="672613"/>
                </a:cubicBezTo>
                <a:cubicBezTo>
                  <a:pt x="2767101" y="708202"/>
                  <a:pt x="2963206" y="665381"/>
                  <a:pt x="2673927" y="672613"/>
                </a:cubicBezTo>
                <a:cubicBezTo>
                  <a:pt x="2548933" y="675738"/>
                  <a:pt x="2424545" y="691086"/>
                  <a:pt x="2299854" y="700322"/>
                </a:cubicBezTo>
                <a:lnTo>
                  <a:pt x="2244436" y="783450"/>
                </a:lnTo>
                <a:cubicBezTo>
                  <a:pt x="2217970" y="823149"/>
                  <a:pt x="2152218" y="923438"/>
                  <a:pt x="2133600" y="935850"/>
                </a:cubicBezTo>
                <a:cubicBezTo>
                  <a:pt x="2091860" y="963677"/>
                  <a:pt x="2085834" y="970176"/>
                  <a:pt x="2036618" y="991268"/>
                </a:cubicBezTo>
                <a:cubicBezTo>
                  <a:pt x="2023195" y="997021"/>
                  <a:pt x="2008909" y="1000504"/>
                  <a:pt x="1995054" y="1005122"/>
                </a:cubicBezTo>
                <a:cubicBezTo>
                  <a:pt x="1921163" y="1000504"/>
                  <a:pt x="1844715" y="1011083"/>
                  <a:pt x="1773381" y="991268"/>
                </a:cubicBezTo>
                <a:cubicBezTo>
                  <a:pt x="1753481" y="985740"/>
                  <a:pt x="1753342" y="955026"/>
                  <a:pt x="1745672" y="935850"/>
                </a:cubicBezTo>
                <a:cubicBezTo>
                  <a:pt x="1734824" y="908731"/>
                  <a:pt x="1727199" y="880431"/>
                  <a:pt x="1717963" y="852722"/>
                </a:cubicBezTo>
                <a:cubicBezTo>
                  <a:pt x="1713345" y="838868"/>
                  <a:pt x="1707651" y="825327"/>
                  <a:pt x="1704109" y="811159"/>
                </a:cubicBezTo>
                <a:cubicBezTo>
                  <a:pt x="1686712" y="741572"/>
                  <a:pt x="1696275" y="773804"/>
                  <a:pt x="1676400" y="714177"/>
                </a:cubicBezTo>
                <a:cubicBezTo>
                  <a:pt x="1669741" y="607632"/>
                  <a:pt x="1671321" y="511211"/>
                  <a:pt x="1648691" y="409377"/>
                </a:cubicBezTo>
                <a:cubicBezTo>
                  <a:pt x="1645523" y="395121"/>
                  <a:pt x="1638848" y="381855"/>
                  <a:pt x="1634836" y="367813"/>
                </a:cubicBezTo>
                <a:cubicBezTo>
                  <a:pt x="1629605" y="349504"/>
                  <a:pt x="1639155" y="318075"/>
                  <a:pt x="1620981" y="312395"/>
                </a:cubicBezTo>
                <a:cubicBezTo>
                  <a:pt x="1554715" y="291687"/>
                  <a:pt x="1482436" y="303158"/>
                  <a:pt x="1413163" y="298540"/>
                </a:cubicBezTo>
                <a:cubicBezTo>
                  <a:pt x="1339272" y="303158"/>
                  <a:pt x="1265119" y="304644"/>
                  <a:pt x="1191491" y="312395"/>
                </a:cubicBezTo>
                <a:cubicBezTo>
                  <a:pt x="1168315" y="314835"/>
                  <a:pt x="1109276" y="345099"/>
                  <a:pt x="1094509" y="353959"/>
                </a:cubicBezTo>
                <a:cubicBezTo>
                  <a:pt x="1065952" y="371093"/>
                  <a:pt x="1039090" y="390904"/>
                  <a:pt x="1011381" y="409377"/>
                </a:cubicBezTo>
                <a:cubicBezTo>
                  <a:pt x="997527" y="418613"/>
                  <a:pt x="985615" y="431821"/>
                  <a:pt x="969818" y="437086"/>
                </a:cubicBezTo>
                <a:lnTo>
                  <a:pt x="928254" y="450940"/>
                </a:lnTo>
                <a:cubicBezTo>
                  <a:pt x="853027" y="501094"/>
                  <a:pt x="861183" y="508102"/>
                  <a:pt x="720436" y="464795"/>
                </a:cubicBezTo>
                <a:cubicBezTo>
                  <a:pt x="706478" y="460500"/>
                  <a:pt x="712334" y="436654"/>
                  <a:pt x="706581" y="423231"/>
                </a:cubicBezTo>
                <a:cubicBezTo>
                  <a:pt x="698445" y="404248"/>
                  <a:pt x="688108" y="386286"/>
                  <a:pt x="678872" y="367813"/>
                </a:cubicBezTo>
                <a:cubicBezTo>
                  <a:pt x="670214" y="281234"/>
                  <a:pt x="670295" y="236524"/>
                  <a:pt x="651163" y="159995"/>
                </a:cubicBezTo>
                <a:cubicBezTo>
                  <a:pt x="647621" y="145827"/>
                  <a:pt x="646432" y="129835"/>
                  <a:pt x="637309" y="118431"/>
                </a:cubicBezTo>
                <a:cubicBezTo>
                  <a:pt x="626907" y="105429"/>
                  <a:pt x="609600" y="99958"/>
                  <a:pt x="595745" y="90722"/>
                </a:cubicBezTo>
                <a:cubicBezTo>
                  <a:pt x="586509" y="76868"/>
                  <a:pt x="579810" y="60933"/>
                  <a:pt x="568036" y="49159"/>
                </a:cubicBezTo>
                <a:cubicBezTo>
                  <a:pt x="466838" y="-52038"/>
                  <a:pt x="169916" y="34184"/>
                  <a:pt x="138545" y="35304"/>
                </a:cubicBezTo>
                <a:cubicBezTo>
                  <a:pt x="129309" y="49159"/>
                  <a:pt x="118283" y="61975"/>
                  <a:pt x="110836" y="76868"/>
                </a:cubicBezTo>
                <a:cubicBezTo>
                  <a:pt x="94104" y="110332"/>
                  <a:pt x="102358" y="133525"/>
                  <a:pt x="69272" y="159995"/>
                </a:cubicBezTo>
                <a:cubicBezTo>
                  <a:pt x="57868" y="169118"/>
                  <a:pt x="41563" y="169232"/>
                  <a:pt x="27709" y="173850"/>
                </a:cubicBezTo>
                <a:lnTo>
                  <a:pt x="0" y="215413"/>
                </a:ln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C05C2A9-AEAC-41AF-9AEF-D3ADA20ED5D0}"/>
              </a:ext>
            </a:extLst>
          </p:cNvPr>
          <p:cNvSpPr/>
          <p:nvPr/>
        </p:nvSpPr>
        <p:spPr>
          <a:xfrm>
            <a:off x="10044545" y="2604655"/>
            <a:ext cx="346370" cy="595745"/>
          </a:xfrm>
          <a:custGeom>
            <a:avLst/>
            <a:gdLst>
              <a:gd name="connsiteX0" fmla="*/ 0 w 346370"/>
              <a:gd name="connsiteY0" fmla="*/ 595745 h 595745"/>
              <a:gd name="connsiteX1" fmla="*/ 263237 w 346370"/>
              <a:gd name="connsiteY1" fmla="*/ 304800 h 595745"/>
              <a:gd name="connsiteX2" fmla="*/ 290946 w 346370"/>
              <a:gd name="connsiteY2" fmla="*/ 235527 h 595745"/>
              <a:gd name="connsiteX3" fmla="*/ 332510 w 346370"/>
              <a:gd name="connsiteY3" fmla="*/ 96981 h 595745"/>
              <a:gd name="connsiteX4" fmla="*/ 346364 w 346370"/>
              <a:gd name="connsiteY4" fmla="*/ 0 h 59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370" h="595745">
                <a:moveTo>
                  <a:pt x="0" y="595745"/>
                </a:moveTo>
                <a:cubicBezTo>
                  <a:pt x="87746" y="498763"/>
                  <a:pt x="181060" y="406543"/>
                  <a:pt x="263237" y="304800"/>
                </a:cubicBezTo>
                <a:cubicBezTo>
                  <a:pt x="278864" y="285453"/>
                  <a:pt x="282447" y="258899"/>
                  <a:pt x="290946" y="235527"/>
                </a:cubicBezTo>
                <a:cubicBezTo>
                  <a:pt x="306653" y="192334"/>
                  <a:pt x="323321" y="142925"/>
                  <a:pt x="332510" y="96981"/>
                </a:cubicBezTo>
                <a:cubicBezTo>
                  <a:pt x="347123" y="23915"/>
                  <a:pt x="346364" y="39542"/>
                  <a:pt x="346364" y="0"/>
                </a:cubicBezTo>
              </a:path>
            </a:pathLst>
          </a:custGeom>
          <a:noFill/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0234A70-9079-4F02-94BE-920FE892194E}"/>
              </a:ext>
            </a:extLst>
          </p:cNvPr>
          <p:cNvSpPr/>
          <p:nvPr/>
        </p:nvSpPr>
        <p:spPr>
          <a:xfrm>
            <a:off x="10016836" y="3157532"/>
            <a:ext cx="512619" cy="707885"/>
          </a:xfrm>
          <a:custGeom>
            <a:avLst/>
            <a:gdLst>
              <a:gd name="connsiteX0" fmla="*/ 0 w 526473"/>
              <a:gd name="connsiteY0" fmla="*/ 0 h 374072"/>
              <a:gd name="connsiteX1" fmla="*/ 526473 w 526473"/>
              <a:gd name="connsiteY1" fmla="*/ 374072 h 374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6473" h="374072">
                <a:moveTo>
                  <a:pt x="0" y="0"/>
                </a:moveTo>
                <a:lnTo>
                  <a:pt x="526473" y="374072"/>
                </a:lnTo>
              </a:path>
            </a:pathLst>
          </a:custGeom>
          <a:noFill/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8477FFC-BEB4-4895-93B5-04C2B900E83E}"/>
              </a:ext>
            </a:extLst>
          </p:cNvPr>
          <p:cNvSpPr/>
          <p:nvPr/>
        </p:nvSpPr>
        <p:spPr>
          <a:xfrm>
            <a:off x="3879273" y="69273"/>
            <a:ext cx="8250890" cy="2757054"/>
          </a:xfrm>
          <a:custGeom>
            <a:avLst/>
            <a:gdLst>
              <a:gd name="connsiteX0" fmla="*/ 5084618 w 8250890"/>
              <a:gd name="connsiteY0" fmla="*/ 429491 h 2757054"/>
              <a:gd name="connsiteX1" fmla="*/ 4585854 w 8250890"/>
              <a:gd name="connsiteY1" fmla="*/ 415636 h 2757054"/>
              <a:gd name="connsiteX2" fmla="*/ 4502727 w 8250890"/>
              <a:gd name="connsiteY2" fmla="*/ 484909 h 2757054"/>
              <a:gd name="connsiteX3" fmla="*/ 4447309 w 8250890"/>
              <a:gd name="connsiteY3" fmla="*/ 609600 h 2757054"/>
              <a:gd name="connsiteX4" fmla="*/ 4419600 w 8250890"/>
              <a:gd name="connsiteY4" fmla="*/ 734291 h 2757054"/>
              <a:gd name="connsiteX5" fmla="*/ 4405745 w 8250890"/>
              <a:gd name="connsiteY5" fmla="*/ 789709 h 2757054"/>
              <a:gd name="connsiteX6" fmla="*/ 4419600 w 8250890"/>
              <a:gd name="connsiteY6" fmla="*/ 1468582 h 2757054"/>
              <a:gd name="connsiteX7" fmla="*/ 4447309 w 8250890"/>
              <a:gd name="connsiteY7" fmla="*/ 1524000 h 2757054"/>
              <a:gd name="connsiteX8" fmla="*/ 4544291 w 8250890"/>
              <a:gd name="connsiteY8" fmla="*/ 1662545 h 2757054"/>
              <a:gd name="connsiteX9" fmla="*/ 4585854 w 8250890"/>
              <a:gd name="connsiteY9" fmla="*/ 1704109 h 2757054"/>
              <a:gd name="connsiteX10" fmla="*/ 4655127 w 8250890"/>
              <a:gd name="connsiteY10" fmla="*/ 1801091 h 2757054"/>
              <a:gd name="connsiteX11" fmla="*/ 4752109 w 8250890"/>
              <a:gd name="connsiteY11" fmla="*/ 1884218 h 2757054"/>
              <a:gd name="connsiteX12" fmla="*/ 4807527 w 8250890"/>
              <a:gd name="connsiteY12" fmla="*/ 1939636 h 2757054"/>
              <a:gd name="connsiteX13" fmla="*/ 4946072 w 8250890"/>
              <a:gd name="connsiteY13" fmla="*/ 2022763 h 2757054"/>
              <a:gd name="connsiteX14" fmla="*/ 5056909 w 8250890"/>
              <a:gd name="connsiteY14" fmla="*/ 2119745 h 2757054"/>
              <a:gd name="connsiteX15" fmla="*/ 5112327 w 8250890"/>
              <a:gd name="connsiteY15" fmla="*/ 2147454 h 2757054"/>
              <a:gd name="connsiteX16" fmla="*/ 5250872 w 8250890"/>
              <a:gd name="connsiteY16" fmla="*/ 2230582 h 2757054"/>
              <a:gd name="connsiteX17" fmla="*/ 5292436 w 8250890"/>
              <a:gd name="connsiteY17" fmla="*/ 2258291 h 2757054"/>
              <a:gd name="connsiteX18" fmla="*/ 5334000 w 8250890"/>
              <a:gd name="connsiteY18" fmla="*/ 2272145 h 2757054"/>
              <a:gd name="connsiteX19" fmla="*/ 5444836 w 8250890"/>
              <a:gd name="connsiteY19" fmla="*/ 2313709 h 2757054"/>
              <a:gd name="connsiteX20" fmla="*/ 5486400 w 8250890"/>
              <a:gd name="connsiteY20" fmla="*/ 2327563 h 2757054"/>
              <a:gd name="connsiteX21" fmla="*/ 5541818 w 8250890"/>
              <a:gd name="connsiteY21" fmla="*/ 2341418 h 2757054"/>
              <a:gd name="connsiteX22" fmla="*/ 5583382 w 8250890"/>
              <a:gd name="connsiteY22" fmla="*/ 2355272 h 2757054"/>
              <a:gd name="connsiteX23" fmla="*/ 5708072 w 8250890"/>
              <a:gd name="connsiteY23" fmla="*/ 2382982 h 2757054"/>
              <a:gd name="connsiteX24" fmla="*/ 5846618 w 8250890"/>
              <a:gd name="connsiteY24" fmla="*/ 2438400 h 2757054"/>
              <a:gd name="connsiteX25" fmla="*/ 5888182 w 8250890"/>
              <a:gd name="connsiteY25" fmla="*/ 2452254 h 2757054"/>
              <a:gd name="connsiteX26" fmla="*/ 5999018 w 8250890"/>
              <a:gd name="connsiteY26" fmla="*/ 2479963 h 2757054"/>
              <a:gd name="connsiteX27" fmla="*/ 6082145 w 8250890"/>
              <a:gd name="connsiteY27" fmla="*/ 2507672 h 2757054"/>
              <a:gd name="connsiteX28" fmla="*/ 6192982 w 8250890"/>
              <a:gd name="connsiteY28" fmla="*/ 2549236 h 2757054"/>
              <a:gd name="connsiteX29" fmla="*/ 6359236 w 8250890"/>
              <a:gd name="connsiteY29" fmla="*/ 2563091 h 2757054"/>
              <a:gd name="connsiteX30" fmla="*/ 6927272 w 8250890"/>
              <a:gd name="connsiteY30" fmla="*/ 2549236 h 2757054"/>
              <a:gd name="connsiteX31" fmla="*/ 6968836 w 8250890"/>
              <a:gd name="connsiteY31" fmla="*/ 2535382 h 2757054"/>
              <a:gd name="connsiteX32" fmla="*/ 7051963 w 8250890"/>
              <a:gd name="connsiteY32" fmla="*/ 2521527 h 2757054"/>
              <a:gd name="connsiteX33" fmla="*/ 7148945 w 8250890"/>
              <a:gd name="connsiteY33" fmla="*/ 2493818 h 2757054"/>
              <a:gd name="connsiteX34" fmla="*/ 7245927 w 8250890"/>
              <a:gd name="connsiteY34" fmla="*/ 2466109 h 2757054"/>
              <a:gd name="connsiteX35" fmla="*/ 7301345 w 8250890"/>
              <a:gd name="connsiteY35" fmla="*/ 2438400 h 2757054"/>
              <a:gd name="connsiteX36" fmla="*/ 7398327 w 8250890"/>
              <a:gd name="connsiteY36" fmla="*/ 2396836 h 2757054"/>
              <a:gd name="connsiteX37" fmla="*/ 7523018 w 8250890"/>
              <a:gd name="connsiteY37" fmla="*/ 2258291 h 2757054"/>
              <a:gd name="connsiteX38" fmla="*/ 7606145 w 8250890"/>
              <a:gd name="connsiteY38" fmla="*/ 2161309 h 2757054"/>
              <a:gd name="connsiteX39" fmla="*/ 7633854 w 8250890"/>
              <a:gd name="connsiteY39" fmla="*/ 2064327 h 2757054"/>
              <a:gd name="connsiteX40" fmla="*/ 7647709 w 8250890"/>
              <a:gd name="connsiteY40" fmla="*/ 2022763 h 2757054"/>
              <a:gd name="connsiteX41" fmla="*/ 7661563 w 8250890"/>
              <a:gd name="connsiteY41" fmla="*/ 1911927 h 2757054"/>
              <a:gd name="connsiteX42" fmla="*/ 7703127 w 8250890"/>
              <a:gd name="connsiteY42" fmla="*/ 1814945 h 2757054"/>
              <a:gd name="connsiteX43" fmla="*/ 7716982 w 8250890"/>
              <a:gd name="connsiteY43" fmla="*/ 1773382 h 2757054"/>
              <a:gd name="connsiteX44" fmla="*/ 7744691 w 8250890"/>
              <a:gd name="connsiteY44" fmla="*/ 1717963 h 2757054"/>
              <a:gd name="connsiteX45" fmla="*/ 7758545 w 8250890"/>
              <a:gd name="connsiteY45" fmla="*/ 1676400 h 2757054"/>
              <a:gd name="connsiteX46" fmla="*/ 7786254 w 8250890"/>
              <a:gd name="connsiteY46" fmla="*/ 1620982 h 2757054"/>
              <a:gd name="connsiteX47" fmla="*/ 7841672 w 8250890"/>
              <a:gd name="connsiteY47" fmla="*/ 1468582 h 2757054"/>
              <a:gd name="connsiteX48" fmla="*/ 7869382 w 8250890"/>
              <a:gd name="connsiteY48" fmla="*/ 1357745 h 2757054"/>
              <a:gd name="connsiteX49" fmla="*/ 7855527 w 8250890"/>
              <a:gd name="connsiteY49" fmla="*/ 595745 h 2757054"/>
              <a:gd name="connsiteX50" fmla="*/ 7841672 w 8250890"/>
              <a:gd name="connsiteY50" fmla="*/ 554182 h 2757054"/>
              <a:gd name="connsiteX51" fmla="*/ 7786254 w 8250890"/>
              <a:gd name="connsiteY51" fmla="*/ 457200 h 2757054"/>
              <a:gd name="connsiteX52" fmla="*/ 7744691 w 8250890"/>
              <a:gd name="connsiteY52" fmla="*/ 429491 h 2757054"/>
              <a:gd name="connsiteX53" fmla="*/ 7606145 w 8250890"/>
              <a:gd name="connsiteY53" fmla="*/ 387927 h 2757054"/>
              <a:gd name="connsiteX54" fmla="*/ 7481454 w 8250890"/>
              <a:gd name="connsiteY54" fmla="*/ 346363 h 2757054"/>
              <a:gd name="connsiteX55" fmla="*/ 7426036 w 8250890"/>
              <a:gd name="connsiteY55" fmla="*/ 332509 h 2757054"/>
              <a:gd name="connsiteX56" fmla="*/ 7384472 w 8250890"/>
              <a:gd name="connsiteY56" fmla="*/ 318654 h 2757054"/>
              <a:gd name="connsiteX57" fmla="*/ 7301345 w 8250890"/>
              <a:gd name="connsiteY57" fmla="*/ 304800 h 2757054"/>
              <a:gd name="connsiteX58" fmla="*/ 7218218 w 8250890"/>
              <a:gd name="connsiteY58" fmla="*/ 263236 h 2757054"/>
              <a:gd name="connsiteX59" fmla="*/ 7079672 w 8250890"/>
              <a:gd name="connsiteY59" fmla="*/ 207818 h 2757054"/>
              <a:gd name="connsiteX60" fmla="*/ 6996545 w 8250890"/>
              <a:gd name="connsiteY60" fmla="*/ 180109 h 2757054"/>
              <a:gd name="connsiteX61" fmla="*/ 6871854 w 8250890"/>
              <a:gd name="connsiteY61" fmla="*/ 166254 h 2757054"/>
              <a:gd name="connsiteX62" fmla="*/ 6109854 w 8250890"/>
              <a:gd name="connsiteY62" fmla="*/ 152400 h 2757054"/>
              <a:gd name="connsiteX63" fmla="*/ 5985163 w 8250890"/>
              <a:gd name="connsiteY63" fmla="*/ 83127 h 2757054"/>
              <a:gd name="connsiteX64" fmla="*/ 5735782 w 8250890"/>
              <a:gd name="connsiteY64" fmla="*/ 96982 h 2757054"/>
              <a:gd name="connsiteX65" fmla="*/ 5694218 w 8250890"/>
              <a:gd name="connsiteY65" fmla="*/ 110836 h 2757054"/>
              <a:gd name="connsiteX66" fmla="*/ 5638800 w 8250890"/>
              <a:gd name="connsiteY66" fmla="*/ 124691 h 2757054"/>
              <a:gd name="connsiteX67" fmla="*/ 5278582 w 8250890"/>
              <a:gd name="connsiteY67" fmla="*/ 152400 h 2757054"/>
              <a:gd name="connsiteX68" fmla="*/ 5153891 w 8250890"/>
              <a:gd name="connsiteY68" fmla="*/ 166254 h 2757054"/>
              <a:gd name="connsiteX69" fmla="*/ 4821382 w 8250890"/>
              <a:gd name="connsiteY69" fmla="*/ 193963 h 2757054"/>
              <a:gd name="connsiteX70" fmla="*/ 4738254 w 8250890"/>
              <a:gd name="connsiteY70" fmla="*/ 207818 h 2757054"/>
              <a:gd name="connsiteX71" fmla="*/ 4641272 w 8250890"/>
              <a:gd name="connsiteY71" fmla="*/ 263236 h 2757054"/>
              <a:gd name="connsiteX72" fmla="*/ 4585854 w 8250890"/>
              <a:gd name="connsiteY72" fmla="*/ 290945 h 2757054"/>
              <a:gd name="connsiteX73" fmla="*/ 4447309 w 8250890"/>
              <a:gd name="connsiteY73" fmla="*/ 415636 h 2757054"/>
              <a:gd name="connsiteX74" fmla="*/ 4378036 w 8250890"/>
              <a:gd name="connsiteY74" fmla="*/ 484909 h 2757054"/>
              <a:gd name="connsiteX75" fmla="*/ 4308763 w 8250890"/>
              <a:gd name="connsiteY75" fmla="*/ 554182 h 2757054"/>
              <a:gd name="connsiteX76" fmla="*/ 4281054 w 8250890"/>
              <a:gd name="connsiteY76" fmla="*/ 734291 h 2757054"/>
              <a:gd name="connsiteX77" fmla="*/ 4294909 w 8250890"/>
              <a:gd name="connsiteY77" fmla="*/ 1884218 h 2757054"/>
              <a:gd name="connsiteX78" fmla="*/ 4336472 w 8250890"/>
              <a:gd name="connsiteY78" fmla="*/ 1939636 h 2757054"/>
              <a:gd name="connsiteX79" fmla="*/ 4391891 w 8250890"/>
              <a:gd name="connsiteY79" fmla="*/ 2022763 h 2757054"/>
              <a:gd name="connsiteX80" fmla="*/ 4433454 w 8250890"/>
              <a:gd name="connsiteY80" fmla="*/ 2064327 h 2757054"/>
              <a:gd name="connsiteX81" fmla="*/ 4599709 w 8250890"/>
              <a:gd name="connsiteY81" fmla="*/ 2161309 h 2757054"/>
              <a:gd name="connsiteX82" fmla="*/ 4682836 w 8250890"/>
              <a:gd name="connsiteY82" fmla="*/ 2189018 h 2757054"/>
              <a:gd name="connsiteX83" fmla="*/ 4779818 w 8250890"/>
              <a:gd name="connsiteY83" fmla="*/ 2230582 h 2757054"/>
              <a:gd name="connsiteX84" fmla="*/ 4890654 w 8250890"/>
              <a:gd name="connsiteY84" fmla="*/ 2272145 h 2757054"/>
              <a:gd name="connsiteX85" fmla="*/ 4946072 w 8250890"/>
              <a:gd name="connsiteY85" fmla="*/ 2299854 h 2757054"/>
              <a:gd name="connsiteX86" fmla="*/ 4973782 w 8250890"/>
              <a:gd name="connsiteY86" fmla="*/ 2327563 h 2757054"/>
              <a:gd name="connsiteX87" fmla="*/ 5056909 w 8250890"/>
              <a:gd name="connsiteY87" fmla="*/ 2369127 h 2757054"/>
              <a:gd name="connsiteX88" fmla="*/ 5167745 w 8250890"/>
              <a:gd name="connsiteY88" fmla="*/ 2479963 h 2757054"/>
              <a:gd name="connsiteX89" fmla="*/ 5209309 w 8250890"/>
              <a:gd name="connsiteY89" fmla="*/ 2521527 h 2757054"/>
              <a:gd name="connsiteX90" fmla="*/ 5264727 w 8250890"/>
              <a:gd name="connsiteY90" fmla="*/ 2535382 h 2757054"/>
              <a:gd name="connsiteX91" fmla="*/ 5430982 w 8250890"/>
              <a:gd name="connsiteY91" fmla="*/ 2604654 h 2757054"/>
              <a:gd name="connsiteX92" fmla="*/ 5569527 w 8250890"/>
              <a:gd name="connsiteY92" fmla="*/ 2618509 h 2757054"/>
              <a:gd name="connsiteX93" fmla="*/ 5694218 w 8250890"/>
              <a:gd name="connsiteY93" fmla="*/ 2632363 h 2757054"/>
              <a:gd name="connsiteX94" fmla="*/ 5874327 w 8250890"/>
              <a:gd name="connsiteY94" fmla="*/ 2646218 h 2757054"/>
              <a:gd name="connsiteX95" fmla="*/ 6082145 w 8250890"/>
              <a:gd name="connsiteY95" fmla="*/ 2673927 h 2757054"/>
              <a:gd name="connsiteX96" fmla="*/ 6206836 w 8250890"/>
              <a:gd name="connsiteY96" fmla="*/ 2687782 h 2757054"/>
              <a:gd name="connsiteX97" fmla="*/ 6456218 w 8250890"/>
              <a:gd name="connsiteY97" fmla="*/ 2757054 h 2757054"/>
              <a:gd name="connsiteX98" fmla="*/ 7370618 w 8250890"/>
              <a:gd name="connsiteY98" fmla="*/ 2743200 h 2757054"/>
              <a:gd name="connsiteX99" fmla="*/ 7426036 w 8250890"/>
              <a:gd name="connsiteY99" fmla="*/ 2715491 h 2757054"/>
              <a:gd name="connsiteX100" fmla="*/ 7467600 w 8250890"/>
              <a:gd name="connsiteY100" fmla="*/ 2701636 h 2757054"/>
              <a:gd name="connsiteX101" fmla="*/ 7578436 w 8250890"/>
              <a:gd name="connsiteY101" fmla="*/ 2618509 h 2757054"/>
              <a:gd name="connsiteX102" fmla="*/ 7661563 w 8250890"/>
              <a:gd name="connsiteY102" fmla="*/ 2563091 h 2757054"/>
              <a:gd name="connsiteX103" fmla="*/ 7744691 w 8250890"/>
              <a:gd name="connsiteY103" fmla="*/ 2479963 h 2757054"/>
              <a:gd name="connsiteX104" fmla="*/ 7772400 w 8250890"/>
              <a:gd name="connsiteY104" fmla="*/ 2438400 h 2757054"/>
              <a:gd name="connsiteX105" fmla="*/ 7855527 w 8250890"/>
              <a:gd name="connsiteY105" fmla="*/ 2341418 h 2757054"/>
              <a:gd name="connsiteX106" fmla="*/ 7910945 w 8250890"/>
              <a:gd name="connsiteY106" fmla="*/ 2258291 h 2757054"/>
              <a:gd name="connsiteX107" fmla="*/ 7938654 w 8250890"/>
              <a:gd name="connsiteY107" fmla="*/ 2216727 h 2757054"/>
              <a:gd name="connsiteX108" fmla="*/ 7952509 w 8250890"/>
              <a:gd name="connsiteY108" fmla="*/ 2175163 h 2757054"/>
              <a:gd name="connsiteX109" fmla="*/ 8049491 w 8250890"/>
              <a:gd name="connsiteY109" fmla="*/ 1995054 h 2757054"/>
              <a:gd name="connsiteX110" fmla="*/ 8091054 w 8250890"/>
              <a:gd name="connsiteY110" fmla="*/ 1856509 h 2757054"/>
              <a:gd name="connsiteX111" fmla="*/ 8104909 w 8250890"/>
              <a:gd name="connsiteY111" fmla="*/ 1122218 h 2757054"/>
              <a:gd name="connsiteX112" fmla="*/ 8063345 w 8250890"/>
              <a:gd name="connsiteY112" fmla="*/ 346363 h 2757054"/>
              <a:gd name="connsiteX113" fmla="*/ 7841672 w 8250890"/>
              <a:gd name="connsiteY113" fmla="*/ 332509 h 2757054"/>
              <a:gd name="connsiteX114" fmla="*/ 7689272 w 8250890"/>
              <a:gd name="connsiteY114" fmla="*/ 304800 h 2757054"/>
              <a:gd name="connsiteX115" fmla="*/ 7550727 w 8250890"/>
              <a:gd name="connsiteY115" fmla="*/ 277091 h 2757054"/>
              <a:gd name="connsiteX116" fmla="*/ 7329054 w 8250890"/>
              <a:gd name="connsiteY116" fmla="*/ 263236 h 2757054"/>
              <a:gd name="connsiteX117" fmla="*/ 7245927 w 8250890"/>
              <a:gd name="connsiteY117" fmla="*/ 235527 h 2757054"/>
              <a:gd name="connsiteX118" fmla="*/ 7190509 w 8250890"/>
              <a:gd name="connsiteY118" fmla="*/ 221672 h 2757054"/>
              <a:gd name="connsiteX119" fmla="*/ 7121236 w 8250890"/>
              <a:gd name="connsiteY119" fmla="*/ 193963 h 2757054"/>
              <a:gd name="connsiteX120" fmla="*/ 7010400 w 8250890"/>
              <a:gd name="connsiteY120" fmla="*/ 166254 h 2757054"/>
              <a:gd name="connsiteX121" fmla="*/ 6954982 w 8250890"/>
              <a:gd name="connsiteY121" fmla="*/ 152400 h 2757054"/>
              <a:gd name="connsiteX122" fmla="*/ 6885709 w 8250890"/>
              <a:gd name="connsiteY122" fmla="*/ 124691 h 2757054"/>
              <a:gd name="connsiteX123" fmla="*/ 6774872 w 8250890"/>
              <a:gd name="connsiteY123" fmla="*/ 96982 h 2757054"/>
              <a:gd name="connsiteX124" fmla="*/ 6580909 w 8250890"/>
              <a:gd name="connsiteY124" fmla="*/ 55418 h 2757054"/>
              <a:gd name="connsiteX125" fmla="*/ 6539345 w 8250890"/>
              <a:gd name="connsiteY125" fmla="*/ 41563 h 2757054"/>
              <a:gd name="connsiteX126" fmla="*/ 6165272 w 8250890"/>
              <a:gd name="connsiteY126" fmla="*/ 83127 h 2757054"/>
              <a:gd name="connsiteX127" fmla="*/ 6123709 w 8250890"/>
              <a:gd name="connsiteY127" fmla="*/ 96982 h 2757054"/>
              <a:gd name="connsiteX128" fmla="*/ 6068291 w 8250890"/>
              <a:gd name="connsiteY128" fmla="*/ 110836 h 2757054"/>
              <a:gd name="connsiteX129" fmla="*/ 5694218 w 8250890"/>
              <a:gd name="connsiteY129" fmla="*/ 96982 h 2757054"/>
              <a:gd name="connsiteX130" fmla="*/ 5652654 w 8250890"/>
              <a:gd name="connsiteY130" fmla="*/ 69272 h 2757054"/>
              <a:gd name="connsiteX131" fmla="*/ 5611091 w 8250890"/>
              <a:gd name="connsiteY131" fmla="*/ 55418 h 2757054"/>
              <a:gd name="connsiteX132" fmla="*/ 5472545 w 8250890"/>
              <a:gd name="connsiteY132" fmla="*/ 41563 h 2757054"/>
              <a:gd name="connsiteX133" fmla="*/ 5292436 w 8250890"/>
              <a:gd name="connsiteY133" fmla="*/ 13854 h 2757054"/>
              <a:gd name="connsiteX134" fmla="*/ 5223163 w 8250890"/>
              <a:gd name="connsiteY134" fmla="*/ 0 h 2757054"/>
              <a:gd name="connsiteX135" fmla="*/ 4668982 w 8250890"/>
              <a:gd name="connsiteY135" fmla="*/ 27709 h 2757054"/>
              <a:gd name="connsiteX136" fmla="*/ 4627418 w 8250890"/>
              <a:gd name="connsiteY136" fmla="*/ 55418 h 2757054"/>
              <a:gd name="connsiteX137" fmla="*/ 4516582 w 8250890"/>
              <a:gd name="connsiteY137" fmla="*/ 83127 h 2757054"/>
              <a:gd name="connsiteX138" fmla="*/ 4433454 w 8250890"/>
              <a:gd name="connsiteY138" fmla="*/ 152400 h 2757054"/>
              <a:gd name="connsiteX139" fmla="*/ 4267200 w 8250890"/>
              <a:gd name="connsiteY139" fmla="*/ 263236 h 2757054"/>
              <a:gd name="connsiteX140" fmla="*/ 4031672 w 8250890"/>
              <a:gd name="connsiteY140" fmla="*/ 290945 h 2757054"/>
              <a:gd name="connsiteX141" fmla="*/ 3657600 w 8250890"/>
              <a:gd name="connsiteY141" fmla="*/ 304800 h 2757054"/>
              <a:gd name="connsiteX142" fmla="*/ 3491345 w 8250890"/>
              <a:gd name="connsiteY142" fmla="*/ 360218 h 2757054"/>
              <a:gd name="connsiteX143" fmla="*/ 3435927 w 8250890"/>
              <a:gd name="connsiteY143" fmla="*/ 374072 h 2757054"/>
              <a:gd name="connsiteX144" fmla="*/ 3297382 w 8250890"/>
              <a:gd name="connsiteY144" fmla="*/ 429491 h 2757054"/>
              <a:gd name="connsiteX145" fmla="*/ 3117272 w 8250890"/>
              <a:gd name="connsiteY145" fmla="*/ 498763 h 2757054"/>
              <a:gd name="connsiteX146" fmla="*/ 2909454 w 8250890"/>
              <a:gd name="connsiteY146" fmla="*/ 581891 h 2757054"/>
              <a:gd name="connsiteX147" fmla="*/ 2784763 w 8250890"/>
              <a:gd name="connsiteY147" fmla="*/ 623454 h 2757054"/>
              <a:gd name="connsiteX148" fmla="*/ 2757054 w 8250890"/>
              <a:gd name="connsiteY148" fmla="*/ 706582 h 2757054"/>
              <a:gd name="connsiteX149" fmla="*/ 2687782 w 8250890"/>
              <a:gd name="connsiteY149" fmla="*/ 734291 h 2757054"/>
              <a:gd name="connsiteX150" fmla="*/ 2410691 w 8250890"/>
              <a:gd name="connsiteY150" fmla="*/ 789709 h 2757054"/>
              <a:gd name="connsiteX151" fmla="*/ 1233054 w 8250890"/>
              <a:gd name="connsiteY151" fmla="*/ 803563 h 2757054"/>
              <a:gd name="connsiteX152" fmla="*/ 1122218 w 8250890"/>
              <a:gd name="connsiteY152" fmla="*/ 845127 h 2757054"/>
              <a:gd name="connsiteX153" fmla="*/ 1066800 w 8250890"/>
              <a:gd name="connsiteY153" fmla="*/ 858982 h 2757054"/>
              <a:gd name="connsiteX154" fmla="*/ 955963 w 8250890"/>
              <a:gd name="connsiteY154" fmla="*/ 900545 h 2757054"/>
              <a:gd name="connsiteX155" fmla="*/ 872836 w 8250890"/>
              <a:gd name="connsiteY155" fmla="*/ 928254 h 2757054"/>
              <a:gd name="connsiteX156" fmla="*/ 720436 w 8250890"/>
              <a:gd name="connsiteY156" fmla="*/ 942109 h 2757054"/>
              <a:gd name="connsiteX157" fmla="*/ 0 w 8250890"/>
              <a:gd name="connsiteY157" fmla="*/ 955963 h 2757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8250890" h="2757054">
                <a:moveTo>
                  <a:pt x="5084618" y="429491"/>
                </a:moveTo>
                <a:cubicBezTo>
                  <a:pt x="4918363" y="424873"/>
                  <a:pt x="4752118" y="411373"/>
                  <a:pt x="4585854" y="415636"/>
                </a:cubicBezTo>
                <a:cubicBezTo>
                  <a:pt x="4567294" y="416112"/>
                  <a:pt x="4509813" y="476406"/>
                  <a:pt x="4502727" y="484909"/>
                </a:cubicBezTo>
                <a:cubicBezTo>
                  <a:pt x="4470234" y="523901"/>
                  <a:pt x="4460255" y="557816"/>
                  <a:pt x="4447309" y="609600"/>
                </a:cubicBezTo>
                <a:cubicBezTo>
                  <a:pt x="4413520" y="744753"/>
                  <a:pt x="4454778" y="575991"/>
                  <a:pt x="4419600" y="734291"/>
                </a:cubicBezTo>
                <a:cubicBezTo>
                  <a:pt x="4415469" y="752879"/>
                  <a:pt x="4410363" y="771236"/>
                  <a:pt x="4405745" y="789709"/>
                </a:cubicBezTo>
                <a:cubicBezTo>
                  <a:pt x="4386849" y="1092059"/>
                  <a:pt x="4378170" y="1085357"/>
                  <a:pt x="4419600" y="1468582"/>
                </a:cubicBezTo>
                <a:cubicBezTo>
                  <a:pt x="4421820" y="1489115"/>
                  <a:pt x="4436683" y="1506290"/>
                  <a:pt x="4447309" y="1524000"/>
                </a:cubicBezTo>
                <a:cubicBezTo>
                  <a:pt x="4463209" y="1550501"/>
                  <a:pt x="4519027" y="1633071"/>
                  <a:pt x="4544291" y="1662545"/>
                </a:cubicBezTo>
                <a:cubicBezTo>
                  <a:pt x="4557042" y="1677421"/>
                  <a:pt x="4573614" y="1688809"/>
                  <a:pt x="4585854" y="1704109"/>
                </a:cubicBezTo>
                <a:cubicBezTo>
                  <a:pt x="4610671" y="1735131"/>
                  <a:pt x="4630309" y="1770069"/>
                  <a:pt x="4655127" y="1801091"/>
                </a:cubicBezTo>
                <a:cubicBezTo>
                  <a:pt x="4694529" y="1850343"/>
                  <a:pt x="4702807" y="1841079"/>
                  <a:pt x="4752109" y="1884218"/>
                </a:cubicBezTo>
                <a:cubicBezTo>
                  <a:pt x="4771769" y="1901421"/>
                  <a:pt x="4786628" y="1923961"/>
                  <a:pt x="4807527" y="1939636"/>
                </a:cubicBezTo>
                <a:cubicBezTo>
                  <a:pt x="4894988" y="2005232"/>
                  <a:pt x="4842121" y="1918812"/>
                  <a:pt x="4946072" y="2022763"/>
                </a:cubicBezTo>
                <a:cubicBezTo>
                  <a:pt x="4997165" y="2073856"/>
                  <a:pt x="5003447" y="2089196"/>
                  <a:pt x="5056909" y="2119745"/>
                </a:cubicBezTo>
                <a:cubicBezTo>
                  <a:pt x="5074841" y="2129992"/>
                  <a:pt x="5094395" y="2137207"/>
                  <a:pt x="5112327" y="2147454"/>
                </a:cubicBezTo>
                <a:cubicBezTo>
                  <a:pt x="5159088" y="2174175"/>
                  <a:pt x="5206060" y="2200708"/>
                  <a:pt x="5250872" y="2230582"/>
                </a:cubicBezTo>
                <a:cubicBezTo>
                  <a:pt x="5264727" y="2239818"/>
                  <a:pt x="5277543" y="2250845"/>
                  <a:pt x="5292436" y="2258291"/>
                </a:cubicBezTo>
                <a:cubicBezTo>
                  <a:pt x="5305498" y="2264822"/>
                  <a:pt x="5320145" y="2267527"/>
                  <a:pt x="5334000" y="2272145"/>
                </a:cubicBezTo>
                <a:cubicBezTo>
                  <a:pt x="5402418" y="2317758"/>
                  <a:pt x="5348965" y="2289742"/>
                  <a:pt x="5444836" y="2313709"/>
                </a:cubicBezTo>
                <a:cubicBezTo>
                  <a:pt x="5459004" y="2317251"/>
                  <a:pt x="5472358" y="2323551"/>
                  <a:pt x="5486400" y="2327563"/>
                </a:cubicBezTo>
                <a:cubicBezTo>
                  <a:pt x="5504709" y="2332794"/>
                  <a:pt x="5523509" y="2336187"/>
                  <a:pt x="5541818" y="2341418"/>
                </a:cubicBezTo>
                <a:cubicBezTo>
                  <a:pt x="5555860" y="2345430"/>
                  <a:pt x="5569340" y="2351260"/>
                  <a:pt x="5583382" y="2355272"/>
                </a:cubicBezTo>
                <a:cubicBezTo>
                  <a:pt x="5629041" y="2368317"/>
                  <a:pt x="5660449" y="2373457"/>
                  <a:pt x="5708072" y="2382982"/>
                </a:cubicBezTo>
                <a:cubicBezTo>
                  <a:pt x="5789613" y="2423752"/>
                  <a:pt x="5743901" y="2404161"/>
                  <a:pt x="5846618" y="2438400"/>
                </a:cubicBezTo>
                <a:cubicBezTo>
                  <a:pt x="5860473" y="2443018"/>
                  <a:pt x="5874014" y="2448712"/>
                  <a:pt x="5888182" y="2452254"/>
                </a:cubicBezTo>
                <a:cubicBezTo>
                  <a:pt x="5925127" y="2461490"/>
                  <a:pt x="5962890" y="2467920"/>
                  <a:pt x="5999018" y="2479963"/>
                </a:cubicBezTo>
                <a:cubicBezTo>
                  <a:pt x="6026727" y="2489199"/>
                  <a:pt x="6054639" y="2497848"/>
                  <a:pt x="6082145" y="2507672"/>
                </a:cubicBezTo>
                <a:cubicBezTo>
                  <a:pt x="6119304" y="2520943"/>
                  <a:pt x="6154290" y="2541498"/>
                  <a:pt x="6192982" y="2549236"/>
                </a:cubicBezTo>
                <a:cubicBezTo>
                  <a:pt x="6247512" y="2560142"/>
                  <a:pt x="6303818" y="2558473"/>
                  <a:pt x="6359236" y="2563091"/>
                </a:cubicBezTo>
                <a:cubicBezTo>
                  <a:pt x="6548581" y="2558473"/>
                  <a:pt x="6738066" y="2557836"/>
                  <a:pt x="6927272" y="2549236"/>
                </a:cubicBezTo>
                <a:cubicBezTo>
                  <a:pt x="6941861" y="2548573"/>
                  <a:pt x="6954580" y="2538550"/>
                  <a:pt x="6968836" y="2535382"/>
                </a:cubicBezTo>
                <a:cubicBezTo>
                  <a:pt x="6996258" y="2529288"/>
                  <a:pt x="7024417" y="2527036"/>
                  <a:pt x="7051963" y="2521527"/>
                </a:cubicBezTo>
                <a:cubicBezTo>
                  <a:pt x="7124143" y="2507091"/>
                  <a:pt x="7087329" y="2511423"/>
                  <a:pt x="7148945" y="2493818"/>
                </a:cubicBezTo>
                <a:cubicBezTo>
                  <a:pt x="7184087" y="2483777"/>
                  <a:pt x="7212716" y="2480342"/>
                  <a:pt x="7245927" y="2466109"/>
                </a:cubicBezTo>
                <a:cubicBezTo>
                  <a:pt x="7264910" y="2457973"/>
                  <a:pt x="7282362" y="2446536"/>
                  <a:pt x="7301345" y="2438400"/>
                </a:cubicBezTo>
                <a:cubicBezTo>
                  <a:pt x="7339071" y="2422232"/>
                  <a:pt x="7362983" y="2425111"/>
                  <a:pt x="7398327" y="2396836"/>
                </a:cubicBezTo>
                <a:cubicBezTo>
                  <a:pt x="7501114" y="2314607"/>
                  <a:pt x="7455978" y="2334908"/>
                  <a:pt x="7523018" y="2258291"/>
                </a:cubicBezTo>
                <a:cubicBezTo>
                  <a:pt x="7562784" y="2212844"/>
                  <a:pt x="7581425" y="2210749"/>
                  <a:pt x="7606145" y="2161309"/>
                </a:cubicBezTo>
                <a:cubicBezTo>
                  <a:pt x="7617220" y="2139159"/>
                  <a:pt x="7627934" y="2085048"/>
                  <a:pt x="7633854" y="2064327"/>
                </a:cubicBezTo>
                <a:cubicBezTo>
                  <a:pt x="7637866" y="2050285"/>
                  <a:pt x="7643091" y="2036618"/>
                  <a:pt x="7647709" y="2022763"/>
                </a:cubicBezTo>
                <a:cubicBezTo>
                  <a:pt x="7652327" y="1985818"/>
                  <a:pt x="7654903" y="1948559"/>
                  <a:pt x="7661563" y="1911927"/>
                </a:cubicBezTo>
                <a:cubicBezTo>
                  <a:pt x="7668403" y="1874308"/>
                  <a:pt x="7688044" y="1850138"/>
                  <a:pt x="7703127" y="1814945"/>
                </a:cubicBezTo>
                <a:cubicBezTo>
                  <a:pt x="7708880" y="1801522"/>
                  <a:pt x="7711229" y="1786805"/>
                  <a:pt x="7716982" y="1773382"/>
                </a:cubicBezTo>
                <a:cubicBezTo>
                  <a:pt x="7725118" y="1754399"/>
                  <a:pt x="7736555" y="1736946"/>
                  <a:pt x="7744691" y="1717963"/>
                </a:cubicBezTo>
                <a:cubicBezTo>
                  <a:pt x="7750444" y="1704540"/>
                  <a:pt x="7752792" y="1689823"/>
                  <a:pt x="7758545" y="1676400"/>
                </a:cubicBezTo>
                <a:cubicBezTo>
                  <a:pt x="7766681" y="1657417"/>
                  <a:pt x="7779723" y="1640575"/>
                  <a:pt x="7786254" y="1620982"/>
                </a:cubicBezTo>
                <a:cubicBezTo>
                  <a:pt x="7839166" y="1462244"/>
                  <a:pt x="7783584" y="1555712"/>
                  <a:pt x="7841672" y="1468582"/>
                </a:cubicBezTo>
                <a:cubicBezTo>
                  <a:pt x="7850909" y="1431636"/>
                  <a:pt x="7870074" y="1395821"/>
                  <a:pt x="7869382" y="1357745"/>
                </a:cubicBezTo>
                <a:cubicBezTo>
                  <a:pt x="7864764" y="1103745"/>
                  <a:pt x="7864282" y="849636"/>
                  <a:pt x="7855527" y="595745"/>
                </a:cubicBezTo>
                <a:cubicBezTo>
                  <a:pt x="7855024" y="581150"/>
                  <a:pt x="7847425" y="567605"/>
                  <a:pt x="7841672" y="554182"/>
                </a:cubicBezTo>
                <a:cubicBezTo>
                  <a:pt x="7833521" y="535164"/>
                  <a:pt x="7803648" y="474594"/>
                  <a:pt x="7786254" y="457200"/>
                </a:cubicBezTo>
                <a:cubicBezTo>
                  <a:pt x="7774480" y="445426"/>
                  <a:pt x="7759996" y="436050"/>
                  <a:pt x="7744691" y="429491"/>
                </a:cubicBezTo>
                <a:cubicBezTo>
                  <a:pt x="7605479" y="369828"/>
                  <a:pt x="7792402" y="481056"/>
                  <a:pt x="7606145" y="387927"/>
                </a:cubicBezTo>
                <a:cubicBezTo>
                  <a:pt x="7523385" y="346547"/>
                  <a:pt x="7578139" y="367848"/>
                  <a:pt x="7481454" y="346363"/>
                </a:cubicBezTo>
                <a:cubicBezTo>
                  <a:pt x="7462866" y="342232"/>
                  <a:pt x="7444345" y="337740"/>
                  <a:pt x="7426036" y="332509"/>
                </a:cubicBezTo>
                <a:cubicBezTo>
                  <a:pt x="7411994" y="328497"/>
                  <a:pt x="7398728" y="321822"/>
                  <a:pt x="7384472" y="318654"/>
                </a:cubicBezTo>
                <a:cubicBezTo>
                  <a:pt x="7357050" y="312560"/>
                  <a:pt x="7329054" y="309418"/>
                  <a:pt x="7301345" y="304800"/>
                </a:cubicBezTo>
                <a:cubicBezTo>
                  <a:pt x="7168598" y="260549"/>
                  <a:pt x="7357889" y="327699"/>
                  <a:pt x="7218218" y="263236"/>
                </a:cubicBezTo>
                <a:cubicBezTo>
                  <a:pt x="7173057" y="242392"/>
                  <a:pt x="7126859" y="223547"/>
                  <a:pt x="7079672" y="207818"/>
                </a:cubicBezTo>
                <a:cubicBezTo>
                  <a:pt x="7051963" y="198582"/>
                  <a:pt x="7025574" y="183335"/>
                  <a:pt x="6996545" y="180109"/>
                </a:cubicBezTo>
                <a:cubicBezTo>
                  <a:pt x="6954981" y="175491"/>
                  <a:pt x="6913653" y="167560"/>
                  <a:pt x="6871854" y="166254"/>
                </a:cubicBezTo>
                <a:cubicBezTo>
                  <a:pt x="6617936" y="158319"/>
                  <a:pt x="6363854" y="157018"/>
                  <a:pt x="6109854" y="152400"/>
                </a:cubicBezTo>
                <a:cubicBezTo>
                  <a:pt x="6014576" y="88881"/>
                  <a:pt x="6058320" y="107513"/>
                  <a:pt x="5985163" y="83127"/>
                </a:cubicBezTo>
                <a:cubicBezTo>
                  <a:pt x="5902036" y="87745"/>
                  <a:pt x="5818662" y="89089"/>
                  <a:pt x="5735782" y="96982"/>
                </a:cubicBezTo>
                <a:cubicBezTo>
                  <a:pt x="5721244" y="98367"/>
                  <a:pt x="5708260" y="106824"/>
                  <a:pt x="5694218" y="110836"/>
                </a:cubicBezTo>
                <a:cubicBezTo>
                  <a:pt x="5675909" y="116067"/>
                  <a:pt x="5657747" y="122796"/>
                  <a:pt x="5638800" y="124691"/>
                </a:cubicBezTo>
                <a:cubicBezTo>
                  <a:pt x="5518970" y="136674"/>
                  <a:pt x="5398273" y="139102"/>
                  <a:pt x="5278582" y="152400"/>
                </a:cubicBezTo>
                <a:cubicBezTo>
                  <a:pt x="5237018" y="157018"/>
                  <a:pt x="5195539" y="162468"/>
                  <a:pt x="5153891" y="166254"/>
                </a:cubicBezTo>
                <a:cubicBezTo>
                  <a:pt x="5052848" y="175440"/>
                  <a:pt x="4923683" y="181928"/>
                  <a:pt x="4821382" y="193963"/>
                </a:cubicBezTo>
                <a:cubicBezTo>
                  <a:pt x="4793483" y="197245"/>
                  <a:pt x="4765963" y="203200"/>
                  <a:pt x="4738254" y="207818"/>
                </a:cubicBezTo>
                <a:cubicBezTo>
                  <a:pt x="4570787" y="291552"/>
                  <a:pt x="4778351" y="184906"/>
                  <a:pt x="4641272" y="263236"/>
                </a:cubicBezTo>
                <a:cubicBezTo>
                  <a:pt x="4623340" y="273483"/>
                  <a:pt x="4603786" y="280698"/>
                  <a:pt x="4585854" y="290945"/>
                </a:cubicBezTo>
                <a:cubicBezTo>
                  <a:pt x="4535745" y="319579"/>
                  <a:pt x="4475086" y="373971"/>
                  <a:pt x="4447309" y="415636"/>
                </a:cubicBezTo>
                <a:cubicBezTo>
                  <a:pt x="4391891" y="498764"/>
                  <a:pt x="4451927" y="420254"/>
                  <a:pt x="4378036" y="484909"/>
                </a:cubicBezTo>
                <a:cubicBezTo>
                  <a:pt x="4353460" y="506413"/>
                  <a:pt x="4308763" y="554182"/>
                  <a:pt x="4308763" y="554182"/>
                </a:cubicBezTo>
                <a:cubicBezTo>
                  <a:pt x="4292033" y="621106"/>
                  <a:pt x="4281054" y="654509"/>
                  <a:pt x="4281054" y="734291"/>
                </a:cubicBezTo>
                <a:cubicBezTo>
                  <a:pt x="4281054" y="1117628"/>
                  <a:pt x="4277303" y="1501286"/>
                  <a:pt x="4294909" y="1884218"/>
                </a:cubicBezTo>
                <a:cubicBezTo>
                  <a:pt x="4295970" y="1907284"/>
                  <a:pt x="4323230" y="1920719"/>
                  <a:pt x="4336472" y="1939636"/>
                </a:cubicBezTo>
                <a:cubicBezTo>
                  <a:pt x="4355570" y="1966918"/>
                  <a:pt x="4368343" y="1999214"/>
                  <a:pt x="4391891" y="2022763"/>
                </a:cubicBezTo>
                <a:cubicBezTo>
                  <a:pt x="4405745" y="2036618"/>
                  <a:pt x="4418578" y="2051576"/>
                  <a:pt x="4433454" y="2064327"/>
                </a:cubicBezTo>
                <a:cubicBezTo>
                  <a:pt x="4480435" y="2104597"/>
                  <a:pt x="4542424" y="2142214"/>
                  <a:pt x="4599709" y="2161309"/>
                </a:cubicBezTo>
                <a:cubicBezTo>
                  <a:pt x="4627418" y="2170545"/>
                  <a:pt x="4658534" y="2172817"/>
                  <a:pt x="4682836" y="2189018"/>
                </a:cubicBezTo>
                <a:cubicBezTo>
                  <a:pt x="4767067" y="2245171"/>
                  <a:pt x="4677572" y="2192239"/>
                  <a:pt x="4779818" y="2230582"/>
                </a:cubicBezTo>
                <a:cubicBezTo>
                  <a:pt x="4924705" y="2284915"/>
                  <a:pt x="4748415" y="2236586"/>
                  <a:pt x="4890654" y="2272145"/>
                </a:cubicBezTo>
                <a:cubicBezTo>
                  <a:pt x="4909127" y="2281381"/>
                  <a:pt x="4928888" y="2288398"/>
                  <a:pt x="4946072" y="2299854"/>
                </a:cubicBezTo>
                <a:cubicBezTo>
                  <a:pt x="4956941" y="2307100"/>
                  <a:pt x="4962581" y="2320842"/>
                  <a:pt x="4973782" y="2327563"/>
                </a:cubicBezTo>
                <a:cubicBezTo>
                  <a:pt x="5043676" y="2369500"/>
                  <a:pt x="4988902" y="2307303"/>
                  <a:pt x="5056909" y="2369127"/>
                </a:cubicBezTo>
                <a:cubicBezTo>
                  <a:pt x="5095570" y="2404273"/>
                  <a:pt x="5130800" y="2443018"/>
                  <a:pt x="5167745" y="2479963"/>
                </a:cubicBezTo>
                <a:cubicBezTo>
                  <a:pt x="5181600" y="2493818"/>
                  <a:pt x="5190301" y="2516775"/>
                  <a:pt x="5209309" y="2521527"/>
                </a:cubicBezTo>
                <a:cubicBezTo>
                  <a:pt x="5227782" y="2526145"/>
                  <a:pt x="5247150" y="2528058"/>
                  <a:pt x="5264727" y="2535382"/>
                </a:cubicBezTo>
                <a:cubicBezTo>
                  <a:pt x="5350461" y="2571105"/>
                  <a:pt x="5354913" y="2593787"/>
                  <a:pt x="5430982" y="2604654"/>
                </a:cubicBezTo>
                <a:cubicBezTo>
                  <a:pt x="5476928" y="2611218"/>
                  <a:pt x="5523370" y="2613650"/>
                  <a:pt x="5569527" y="2618509"/>
                </a:cubicBezTo>
                <a:cubicBezTo>
                  <a:pt x="5611117" y="2622887"/>
                  <a:pt x="5652570" y="2628577"/>
                  <a:pt x="5694218" y="2632363"/>
                </a:cubicBezTo>
                <a:cubicBezTo>
                  <a:pt x="5754184" y="2637814"/>
                  <a:pt x="5814361" y="2640767"/>
                  <a:pt x="5874327" y="2646218"/>
                </a:cubicBezTo>
                <a:cubicBezTo>
                  <a:pt x="6099763" y="2666712"/>
                  <a:pt x="5908849" y="2650820"/>
                  <a:pt x="6082145" y="2673927"/>
                </a:cubicBezTo>
                <a:cubicBezTo>
                  <a:pt x="6123598" y="2679454"/>
                  <a:pt x="6165272" y="2683164"/>
                  <a:pt x="6206836" y="2687782"/>
                </a:cubicBezTo>
                <a:cubicBezTo>
                  <a:pt x="6371920" y="2742809"/>
                  <a:pt x="6288758" y="2719841"/>
                  <a:pt x="6456218" y="2757054"/>
                </a:cubicBezTo>
                <a:cubicBezTo>
                  <a:pt x="6761018" y="2752436"/>
                  <a:pt x="7066063" y="2756252"/>
                  <a:pt x="7370618" y="2743200"/>
                </a:cubicBezTo>
                <a:cubicBezTo>
                  <a:pt x="7391252" y="2742316"/>
                  <a:pt x="7407053" y="2723627"/>
                  <a:pt x="7426036" y="2715491"/>
                </a:cubicBezTo>
                <a:cubicBezTo>
                  <a:pt x="7439459" y="2709738"/>
                  <a:pt x="7453745" y="2706254"/>
                  <a:pt x="7467600" y="2701636"/>
                </a:cubicBezTo>
                <a:cubicBezTo>
                  <a:pt x="7504545" y="2673927"/>
                  <a:pt x="7540011" y="2644126"/>
                  <a:pt x="7578436" y="2618509"/>
                </a:cubicBezTo>
                <a:cubicBezTo>
                  <a:pt x="7606145" y="2600036"/>
                  <a:pt x="7638015" y="2586639"/>
                  <a:pt x="7661563" y="2563091"/>
                </a:cubicBezTo>
                <a:cubicBezTo>
                  <a:pt x="7689272" y="2535382"/>
                  <a:pt x="7722954" y="2512568"/>
                  <a:pt x="7744691" y="2479963"/>
                </a:cubicBezTo>
                <a:cubicBezTo>
                  <a:pt x="7753927" y="2466109"/>
                  <a:pt x="7761740" y="2451192"/>
                  <a:pt x="7772400" y="2438400"/>
                </a:cubicBezTo>
                <a:cubicBezTo>
                  <a:pt x="7862090" y="2330771"/>
                  <a:pt x="7764731" y="2471126"/>
                  <a:pt x="7855527" y="2341418"/>
                </a:cubicBezTo>
                <a:cubicBezTo>
                  <a:pt x="7874625" y="2314136"/>
                  <a:pt x="7892472" y="2286000"/>
                  <a:pt x="7910945" y="2258291"/>
                </a:cubicBezTo>
                <a:cubicBezTo>
                  <a:pt x="7920181" y="2244436"/>
                  <a:pt x="7933388" y="2232524"/>
                  <a:pt x="7938654" y="2216727"/>
                </a:cubicBezTo>
                <a:cubicBezTo>
                  <a:pt x="7943272" y="2202872"/>
                  <a:pt x="7945978" y="2188225"/>
                  <a:pt x="7952509" y="2175163"/>
                </a:cubicBezTo>
                <a:cubicBezTo>
                  <a:pt x="8012293" y="2055597"/>
                  <a:pt x="7962124" y="2257156"/>
                  <a:pt x="8049491" y="1995054"/>
                </a:cubicBezTo>
                <a:cubicBezTo>
                  <a:pt x="8083221" y="1893863"/>
                  <a:pt x="8070116" y="1940263"/>
                  <a:pt x="8091054" y="1856509"/>
                </a:cubicBezTo>
                <a:cubicBezTo>
                  <a:pt x="8095672" y="1611745"/>
                  <a:pt x="8096615" y="1366885"/>
                  <a:pt x="8104909" y="1122218"/>
                </a:cubicBezTo>
                <a:cubicBezTo>
                  <a:pt x="8116593" y="777527"/>
                  <a:pt x="8452922" y="1339783"/>
                  <a:pt x="8063345" y="346363"/>
                </a:cubicBezTo>
                <a:cubicBezTo>
                  <a:pt x="8036316" y="277438"/>
                  <a:pt x="7915563" y="337127"/>
                  <a:pt x="7841672" y="332509"/>
                </a:cubicBezTo>
                <a:cubicBezTo>
                  <a:pt x="7715979" y="301085"/>
                  <a:pt x="7871293" y="337895"/>
                  <a:pt x="7689272" y="304800"/>
                </a:cubicBezTo>
                <a:cubicBezTo>
                  <a:pt x="7602151" y="288960"/>
                  <a:pt x="7659203" y="286952"/>
                  <a:pt x="7550727" y="277091"/>
                </a:cubicBezTo>
                <a:cubicBezTo>
                  <a:pt x="7476996" y="270388"/>
                  <a:pt x="7402945" y="267854"/>
                  <a:pt x="7329054" y="263236"/>
                </a:cubicBezTo>
                <a:cubicBezTo>
                  <a:pt x="7301345" y="254000"/>
                  <a:pt x="7274263" y="242611"/>
                  <a:pt x="7245927" y="235527"/>
                </a:cubicBezTo>
                <a:cubicBezTo>
                  <a:pt x="7227454" y="230909"/>
                  <a:pt x="7208573" y="227693"/>
                  <a:pt x="7190509" y="221672"/>
                </a:cubicBezTo>
                <a:cubicBezTo>
                  <a:pt x="7166916" y="213807"/>
                  <a:pt x="7145006" y="201277"/>
                  <a:pt x="7121236" y="193963"/>
                </a:cubicBezTo>
                <a:cubicBezTo>
                  <a:pt x="7084838" y="182764"/>
                  <a:pt x="7047345" y="175490"/>
                  <a:pt x="7010400" y="166254"/>
                </a:cubicBezTo>
                <a:cubicBezTo>
                  <a:pt x="6991927" y="161636"/>
                  <a:pt x="6972661" y="159472"/>
                  <a:pt x="6954982" y="152400"/>
                </a:cubicBezTo>
                <a:cubicBezTo>
                  <a:pt x="6931891" y="143164"/>
                  <a:pt x="6909479" y="132005"/>
                  <a:pt x="6885709" y="124691"/>
                </a:cubicBezTo>
                <a:cubicBezTo>
                  <a:pt x="6849310" y="113492"/>
                  <a:pt x="6812215" y="104451"/>
                  <a:pt x="6774872" y="96982"/>
                </a:cubicBezTo>
                <a:cubicBezTo>
                  <a:pt x="6721889" y="86385"/>
                  <a:pt x="6639876" y="72266"/>
                  <a:pt x="6580909" y="55418"/>
                </a:cubicBezTo>
                <a:cubicBezTo>
                  <a:pt x="6566867" y="51406"/>
                  <a:pt x="6553200" y="46181"/>
                  <a:pt x="6539345" y="41563"/>
                </a:cubicBezTo>
                <a:cubicBezTo>
                  <a:pt x="6414654" y="55418"/>
                  <a:pt x="6289630" y="66546"/>
                  <a:pt x="6165272" y="83127"/>
                </a:cubicBezTo>
                <a:cubicBezTo>
                  <a:pt x="6150796" y="85057"/>
                  <a:pt x="6137751" y="92970"/>
                  <a:pt x="6123709" y="96982"/>
                </a:cubicBezTo>
                <a:cubicBezTo>
                  <a:pt x="6105400" y="102213"/>
                  <a:pt x="6086764" y="106218"/>
                  <a:pt x="6068291" y="110836"/>
                </a:cubicBezTo>
                <a:cubicBezTo>
                  <a:pt x="5943600" y="106218"/>
                  <a:pt x="5818375" y="109398"/>
                  <a:pt x="5694218" y="96982"/>
                </a:cubicBezTo>
                <a:cubicBezTo>
                  <a:pt x="5677649" y="95325"/>
                  <a:pt x="5667547" y="76719"/>
                  <a:pt x="5652654" y="69272"/>
                </a:cubicBezTo>
                <a:cubicBezTo>
                  <a:pt x="5639592" y="62741"/>
                  <a:pt x="5625525" y="57639"/>
                  <a:pt x="5611091" y="55418"/>
                </a:cubicBezTo>
                <a:cubicBezTo>
                  <a:pt x="5565218" y="48361"/>
                  <a:pt x="5518727" y="46181"/>
                  <a:pt x="5472545" y="41563"/>
                </a:cubicBezTo>
                <a:cubicBezTo>
                  <a:pt x="5378924" y="10357"/>
                  <a:pt x="5471024" y="37666"/>
                  <a:pt x="5292436" y="13854"/>
                </a:cubicBezTo>
                <a:cubicBezTo>
                  <a:pt x="5269094" y="10742"/>
                  <a:pt x="5246254" y="4618"/>
                  <a:pt x="5223163" y="0"/>
                </a:cubicBezTo>
                <a:cubicBezTo>
                  <a:pt x="5038436" y="9236"/>
                  <a:pt x="4853145" y="10578"/>
                  <a:pt x="4668982" y="27709"/>
                </a:cubicBezTo>
                <a:cubicBezTo>
                  <a:pt x="4652402" y="29251"/>
                  <a:pt x="4642311" y="47972"/>
                  <a:pt x="4627418" y="55418"/>
                </a:cubicBezTo>
                <a:cubicBezTo>
                  <a:pt x="4599020" y="69617"/>
                  <a:pt x="4542924" y="77858"/>
                  <a:pt x="4516582" y="83127"/>
                </a:cubicBezTo>
                <a:cubicBezTo>
                  <a:pt x="4372456" y="227253"/>
                  <a:pt x="4568476" y="36668"/>
                  <a:pt x="4433454" y="152400"/>
                </a:cubicBezTo>
                <a:cubicBezTo>
                  <a:pt x="4375789" y="201827"/>
                  <a:pt x="4358774" y="251789"/>
                  <a:pt x="4267200" y="263236"/>
                </a:cubicBezTo>
                <a:lnTo>
                  <a:pt x="4031672" y="290945"/>
                </a:lnTo>
                <a:cubicBezTo>
                  <a:pt x="3907088" y="297866"/>
                  <a:pt x="3782291" y="300182"/>
                  <a:pt x="3657600" y="304800"/>
                </a:cubicBezTo>
                <a:cubicBezTo>
                  <a:pt x="3361723" y="378769"/>
                  <a:pt x="3670310" y="293107"/>
                  <a:pt x="3491345" y="360218"/>
                </a:cubicBezTo>
                <a:cubicBezTo>
                  <a:pt x="3473516" y="366904"/>
                  <a:pt x="3453859" y="367668"/>
                  <a:pt x="3435927" y="374072"/>
                </a:cubicBezTo>
                <a:cubicBezTo>
                  <a:pt x="3389085" y="390801"/>
                  <a:pt x="3343954" y="412026"/>
                  <a:pt x="3297382" y="429491"/>
                </a:cubicBezTo>
                <a:cubicBezTo>
                  <a:pt x="3163970" y="479521"/>
                  <a:pt x="3261472" y="432210"/>
                  <a:pt x="3117272" y="498763"/>
                </a:cubicBezTo>
                <a:cubicBezTo>
                  <a:pt x="2861152" y="616972"/>
                  <a:pt x="3252766" y="449847"/>
                  <a:pt x="2909454" y="581891"/>
                </a:cubicBezTo>
                <a:cubicBezTo>
                  <a:pt x="2785177" y="629690"/>
                  <a:pt x="2928785" y="594651"/>
                  <a:pt x="2784763" y="623454"/>
                </a:cubicBezTo>
                <a:cubicBezTo>
                  <a:pt x="2775527" y="651163"/>
                  <a:pt x="2776288" y="684600"/>
                  <a:pt x="2757054" y="706582"/>
                </a:cubicBezTo>
                <a:cubicBezTo>
                  <a:pt x="2740677" y="725298"/>
                  <a:pt x="2711154" y="725792"/>
                  <a:pt x="2687782" y="734291"/>
                </a:cubicBezTo>
                <a:cubicBezTo>
                  <a:pt x="2592326" y="769002"/>
                  <a:pt x="2522592" y="788393"/>
                  <a:pt x="2410691" y="789709"/>
                </a:cubicBezTo>
                <a:lnTo>
                  <a:pt x="1233054" y="803563"/>
                </a:lnTo>
                <a:cubicBezTo>
                  <a:pt x="1090805" y="839127"/>
                  <a:pt x="1267116" y="790790"/>
                  <a:pt x="1122218" y="845127"/>
                </a:cubicBezTo>
                <a:cubicBezTo>
                  <a:pt x="1104389" y="851813"/>
                  <a:pt x="1084864" y="852961"/>
                  <a:pt x="1066800" y="858982"/>
                </a:cubicBezTo>
                <a:cubicBezTo>
                  <a:pt x="1029367" y="871460"/>
                  <a:pt x="993122" y="887274"/>
                  <a:pt x="955963" y="900545"/>
                </a:cubicBezTo>
                <a:cubicBezTo>
                  <a:pt x="928457" y="910369"/>
                  <a:pt x="901924" y="925610"/>
                  <a:pt x="872836" y="928254"/>
                </a:cubicBezTo>
                <a:cubicBezTo>
                  <a:pt x="822036" y="932872"/>
                  <a:pt x="771420" y="940490"/>
                  <a:pt x="720436" y="942109"/>
                </a:cubicBezTo>
                <a:cubicBezTo>
                  <a:pt x="480367" y="949730"/>
                  <a:pt x="0" y="955963"/>
                  <a:pt x="0" y="955963"/>
                </a:cubicBezTo>
              </a:path>
            </a:pathLst>
          </a:custGeom>
          <a:noFill/>
          <a:ln w="444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2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5762D6-8315-4D8F-8CDB-783ED81C3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" t="27880" b="24040"/>
          <a:stretch/>
        </p:blipFill>
        <p:spPr>
          <a:xfrm>
            <a:off x="62752" y="41551"/>
            <a:ext cx="12129248" cy="34082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1BEA760-3C3E-4ECB-9B34-B63C28F81183}"/>
              </a:ext>
            </a:extLst>
          </p:cNvPr>
          <p:cNvGrpSpPr/>
          <p:nvPr/>
        </p:nvGrpSpPr>
        <p:grpSpPr>
          <a:xfrm>
            <a:off x="98467" y="3782291"/>
            <a:ext cx="11995065" cy="3059789"/>
            <a:chOff x="196935" y="2933708"/>
            <a:chExt cx="11995065" cy="3059789"/>
          </a:xfrm>
        </p:grpSpPr>
        <p:pic>
          <p:nvPicPr>
            <p:cNvPr id="7" name="Picture 10" descr="Image result for tonzi ranch">
              <a:extLst>
                <a:ext uri="{FF2B5EF4-FFF2-40B4-BE49-F238E27FC236}">
                  <a16:creationId xmlns:a16="http://schemas.microsoft.com/office/drawing/2014/main" id="{320E7781-AD6F-4691-974B-A5C5956549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8"/>
            <a:stretch/>
          </p:blipFill>
          <p:spPr bwMode="auto">
            <a:xfrm>
              <a:off x="196935" y="2951246"/>
              <a:ext cx="3323657" cy="3001426"/>
            </a:xfrm>
            <a:prstGeom prst="rect">
              <a:avLst/>
            </a:prstGeom>
            <a:noFill/>
            <a:effectLst/>
          </p:spPr>
        </p:pic>
        <p:pic>
          <p:nvPicPr>
            <p:cNvPr id="8" name="Picture 2" descr="Image result for harvard forest">
              <a:extLst>
                <a:ext uri="{FF2B5EF4-FFF2-40B4-BE49-F238E27FC236}">
                  <a16:creationId xmlns:a16="http://schemas.microsoft.com/office/drawing/2014/main" id="{1D4CF5CE-1244-4514-BCB9-6DC8F99D76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957"/>
            <a:stretch/>
          </p:blipFill>
          <p:spPr bwMode="auto">
            <a:xfrm>
              <a:off x="8764447" y="2933708"/>
              <a:ext cx="3427553" cy="3015067"/>
            </a:xfrm>
            <a:prstGeom prst="rect">
              <a:avLst/>
            </a:prstGeom>
            <a:noFill/>
            <a:effectLst/>
          </p:spPr>
        </p:pic>
        <p:pic>
          <p:nvPicPr>
            <p:cNvPr id="9" name="Picture 4" descr="Image result for WY sagebrush">
              <a:extLst>
                <a:ext uri="{FF2B5EF4-FFF2-40B4-BE49-F238E27FC236}">
                  <a16:creationId xmlns:a16="http://schemas.microsoft.com/office/drawing/2014/main" id="{98649643-4595-4178-9EB4-B2634D4EE6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5" t="14167" r="9554" b="-1228"/>
            <a:stretch/>
          </p:blipFill>
          <p:spPr bwMode="auto">
            <a:xfrm>
              <a:off x="3174415" y="2951246"/>
              <a:ext cx="3107970" cy="3042251"/>
            </a:xfrm>
            <a:prstGeom prst="rect">
              <a:avLst/>
            </a:prstGeom>
            <a:noFill/>
            <a:effectLst/>
          </p:spPr>
        </p:pic>
        <p:pic>
          <p:nvPicPr>
            <p:cNvPr id="10" name="Picture 8" descr="Image result for boreal forest alaska canopy">
              <a:extLst>
                <a:ext uri="{FF2B5EF4-FFF2-40B4-BE49-F238E27FC236}">
                  <a16:creationId xmlns:a16="http://schemas.microsoft.com/office/drawing/2014/main" id="{F06BF58C-4B15-4C62-8343-6C13DFB14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92" b="9204"/>
            <a:stretch/>
          </p:blipFill>
          <p:spPr bwMode="auto">
            <a:xfrm>
              <a:off x="6133143" y="2933708"/>
              <a:ext cx="3030662" cy="3015067"/>
            </a:xfrm>
            <a:prstGeom prst="rect">
              <a:avLst/>
            </a:prstGeom>
            <a:noFill/>
            <a:effectLst/>
          </p:spPr>
        </p:pic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3736AD-F855-4A7A-A220-876F41C94EBD}"/>
              </a:ext>
            </a:extLst>
          </p:cNvPr>
          <p:cNvCxnSpPr/>
          <p:nvPr/>
        </p:nvCxnSpPr>
        <p:spPr>
          <a:xfrm>
            <a:off x="1468581" y="3325080"/>
            <a:ext cx="0" cy="40178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97FC0D-53FE-4DDD-9DAC-A337A6031154}"/>
              </a:ext>
            </a:extLst>
          </p:cNvPr>
          <p:cNvCxnSpPr/>
          <p:nvPr/>
        </p:nvCxnSpPr>
        <p:spPr>
          <a:xfrm>
            <a:off x="7563860" y="3318164"/>
            <a:ext cx="0" cy="40178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31CFA01-2ECD-4F29-984D-CC8D7EE41ABD}"/>
              </a:ext>
            </a:extLst>
          </p:cNvPr>
          <p:cNvCxnSpPr/>
          <p:nvPr/>
        </p:nvCxnSpPr>
        <p:spPr>
          <a:xfrm>
            <a:off x="4308764" y="3352800"/>
            <a:ext cx="0" cy="40178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1E460F8-C3B7-41BA-A29F-D053CCB0D56B}"/>
              </a:ext>
            </a:extLst>
          </p:cNvPr>
          <p:cNvCxnSpPr/>
          <p:nvPr/>
        </p:nvCxnSpPr>
        <p:spPr>
          <a:xfrm>
            <a:off x="10737272" y="3297382"/>
            <a:ext cx="0" cy="401782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275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4FBCDCB-6A91-46C2-B976-A2E944C25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91" y="1077218"/>
            <a:ext cx="9047018" cy="5627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C1FF99-B708-4745-9445-FDEAE4AEEE4C}"/>
              </a:ext>
            </a:extLst>
          </p:cNvPr>
          <p:cNvSpPr txBox="1"/>
          <p:nvPr/>
        </p:nvSpPr>
        <p:spPr>
          <a:xfrm>
            <a:off x="1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is a terrestrial biosphere model?</a:t>
            </a:r>
          </a:p>
          <a:p>
            <a:r>
              <a:rPr lang="en-US" sz="2400" i="1" dirty="0">
                <a:sym typeface="Wingdings" panose="05000000000000000000" pitchFamily="2" charset="2"/>
              </a:rPr>
              <a:t> O</a:t>
            </a:r>
            <a:r>
              <a:rPr lang="en-US" sz="2400" i="1" dirty="0"/>
              <a:t>ur best working hypothesis about the quantitative functioning of terrestrial ecosystems</a:t>
            </a:r>
          </a:p>
        </p:txBody>
      </p:sp>
    </p:spTree>
    <p:extLst>
      <p:ext uri="{BB962C8B-B14F-4D97-AF65-F5344CB8AC3E}">
        <p14:creationId xmlns:p14="http://schemas.microsoft.com/office/powerpoint/2010/main" val="618783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7DEF26-DD17-4DFE-B651-1BC147A8505A}"/>
              </a:ext>
            </a:extLst>
          </p:cNvPr>
          <p:cNvSpPr txBox="1"/>
          <p:nvPr/>
        </p:nvSpPr>
        <p:spPr>
          <a:xfrm>
            <a:off x="1" y="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is a terrestrial biosphere model?</a:t>
            </a:r>
          </a:p>
          <a:p>
            <a:r>
              <a:rPr lang="en-US" sz="2400" i="1" dirty="0">
                <a:sym typeface="Wingdings" panose="05000000000000000000" pitchFamily="2" charset="2"/>
              </a:rPr>
              <a:t> O</a:t>
            </a:r>
            <a:r>
              <a:rPr lang="en-US" sz="2400" i="1" dirty="0"/>
              <a:t>ur best working hypothesis about the quantitative functioning of terrestrial ecosystems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742DC0-FD9C-47D4-9D87-BE17A64F8632}"/>
              </a:ext>
            </a:extLst>
          </p:cNvPr>
          <p:cNvSpPr/>
          <p:nvPr/>
        </p:nvSpPr>
        <p:spPr>
          <a:xfrm>
            <a:off x="5361709" y="2690336"/>
            <a:ext cx="65254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accent1"/>
                </a:solidFill>
              </a:rPr>
              <a:t>“All models are wrong, </a:t>
            </a:r>
          </a:p>
          <a:p>
            <a:pPr algn="ctr"/>
            <a:r>
              <a:rPr lang="en-US" sz="3000" b="1" dirty="0">
                <a:solidFill>
                  <a:schemeClr val="accent1"/>
                </a:solidFill>
              </a:rPr>
              <a:t>but some are useful” </a:t>
            </a:r>
          </a:p>
          <a:p>
            <a:pPr algn="ctr"/>
            <a:r>
              <a:rPr lang="en-US" sz="3000" b="1" dirty="0">
                <a:solidFill>
                  <a:schemeClr val="accent1"/>
                </a:solidFill>
              </a:rPr>
              <a:t>- George Box, 1978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02F342-7596-4491-9C25-945608A36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85923"/>
            <a:ext cx="4211782" cy="59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4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F59EAA9-4A11-4903-B89F-70F5B505AEBD}"/>
              </a:ext>
            </a:extLst>
          </p:cNvPr>
          <p:cNvSpPr txBox="1"/>
          <p:nvPr/>
        </p:nvSpPr>
        <p:spPr>
          <a:xfrm>
            <a:off x="-79821" y="0"/>
            <a:ext cx="12369795" cy="2308324"/>
          </a:xfrm>
          <a:prstGeom prst="rect">
            <a:avLst/>
          </a:prstGeom>
          <a:solidFill>
            <a:schemeClr val="tx1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>
                <a:solidFill>
                  <a:srgbClr val="FF0000"/>
                </a:solidFill>
              </a:rPr>
              <a:t>tools</a:t>
            </a:r>
            <a:r>
              <a:rPr lang="en-US" sz="3600" b="1" dirty="0">
                <a:solidFill>
                  <a:schemeClr val="bg1"/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data</a:t>
            </a:r>
            <a:r>
              <a:rPr lang="en-US" sz="3600" b="1" dirty="0">
                <a:solidFill>
                  <a:schemeClr val="bg1"/>
                </a:solidFill>
              </a:rPr>
              <a:t> do we use to understand and predict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ecosystem processes</a:t>
            </a:r>
            <a:r>
              <a:rPr lang="en-US" sz="3600" b="1" dirty="0">
                <a:solidFill>
                  <a:schemeClr val="bg1"/>
                </a:solidFill>
              </a:rPr>
              <a:t> over space and time?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78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F59EAA9-4A11-4903-B89F-70F5B505AEBD}"/>
              </a:ext>
            </a:extLst>
          </p:cNvPr>
          <p:cNvSpPr txBox="1"/>
          <p:nvPr/>
        </p:nvSpPr>
        <p:spPr>
          <a:xfrm>
            <a:off x="-79821" y="0"/>
            <a:ext cx="12369795" cy="2308324"/>
          </a:xfrm>
          <a:prstGeom prst="rect">
            <a:avLst/>
          </a:prstGeom>
          <a:solidFill>
            <a:schemeClr val="tx1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>
                <a:solidFill>
                  <a:srgbClr val="FF0000"/>
                </a:solidFill>
              </a:rPr>
              <a:t>tools</a:t>
            </a:r>
            <a:r>
              <a:rPr lang="en-US" sz="3600" b="1" dirty="0">
                <a:solidFill>
                  <a:schemeClr val="bg1"/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data</a:t>
            </a:r>
            <a:r>
              <a:rPr lang="en-US" sz="3600" b="1" dirty="0">
                <a:solidFill>
                  <a:schemeClr val="bg1"/>
                </a:solidFill>
              </a:rPr>
              <a:t> do we use to understand and predict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ecosystem processes</a:t>
            </a:r>
            <a:r>
              <a:rPr lang="en-US" sz="3600" b="1" dirty="0">
                <a:solidFill>
                  <a:schemeClr val="bg1"/>
                </a:solidFill>
              </a:rPr>
              <a:t> over space and time?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07633F-6196-4129-B278-5A962806D387}"/>
              </a:ext>
            </a:extLst>
          </p:cNvPr>
          <p:cNvCxnSpPr>
            <a:cxnSpLocks/>
          </p:cNvCxnSpPr>
          <p:nvPr/>
        </p:nvCxnSpPr>
        <p:spPr>
          <a:xfrm flipH="1">
            <a:off x="1038906" y="1154162"/>
            <a:ext cx="936852" cy="252504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9BDB48-F1DD-4205-96E9-6FD7A06B94A5}"/>
              </a:ext>
            </a:extLst>
          </p:cNvPr>
          <p:cNvSpPr txBox="1"/>
          <p:nvPr/>
        </p:nvSpPr>
        <p:spPr>
          <a:xfrm>
            <a:off x="331280" y="3665815"/>
            <a:ext cx="1747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Terrestrial Biosphere Models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7D4ECC4-749F-4EF7-81E5-D97BF05453A9}"/>
              </a:ext>
            </a:extLst>
          </p:cNvPr>
          <p:cNvSpPr/>
          <p:nvPr/>
        </p:nvSpPr>
        <p:spPr>
          <a:xfrm>
            <a:off x="1665520" y="582663"/>
            <a:ext cx="1143000" cy="6041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94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F59EAA9-4A11-4903-B89F-70F5B505AEBD}"/>
              </a:ext>
            </a:extLst>
          </p:cNvPr>
          <p:cNvSpPr txBox="1"/>
          <p:nvPr/>
        </p:nvSpPr>
        <p:spPr>
          <a:xfrm>
            <a:off x="-79821" y="0"/>
            <a:ext cx="12369795" cy="2308324"/>
          </a:xfrm>
          <a:prstGeom prst="rect">
            <a:avLst/>
          </a:prstGeom>
          <a:solidFill>
            <a:schemeClr val="tx1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>
                <a:solidFill>
                  <a:srgbClr val="FF0000"/>
                </a:solidFill>
              </a:rPr>
              <a:t>tools</a:t>
            </a:r>
            <a:r>
              <a:rPr lang="en-US" sz="3600" b="1" dirty="0">
                <a:solidFill>
                  <a:schemeClr val="bg1"/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data</a:t>
            </a:r>
            <a:r>
              <a:rPr lang="en-US" sz="3600" b="1" dirty="0">
                <a:solidFill>
                  <a:schemeClr val="bg1"/>
                </a:solidFill>
              </a:rPr>
              <a:t> do we use to understand and predict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ecosystem processes</a:t>
            </a:r>
            <a:r>
              <a:rPr lang="en-US" sz="3600" b="1" dirty="0">
                <a:solidFill>
                  <a:schemeClr val="bg1"/>
                </a:solidFill>
              </a:rPr>
              <a:t> over space and time?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07633F-6196-4129-B278-5A962806D387}"/>
              </a:ext>
            </a:extLst>
          </p:cNvPr>
          <p:cNvCxnSpPr>
            <a:cxnSpLocks/>
          </p:cNvCxnSpPr>
          <p:nvPr/>
        </p:nvCxnSpPr>
        <p:spPr>
          <a:xfrm flipH="1">
            <a:off x="1038906" y="1154162"/>
            <a:ext cx="936852" cy="252504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9BDB48-F1DD-4205-96E9-6FD7A06B94A5}"/>
              </a:ext>
            </a:extLst>
          </p:cNvPr>
          <p:cNvSpPr txBox="1"/>
          <p:nvPr/>
        </p:nvSpPr>
        <p:spPr>
          <a:xfrm>
            <a:off x="331280" y="3665815"/>
            <a:ext cx="1747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Terrestrial Biosphere Models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1A8ACD-F592-4856-8B4B-22DA69998B24}"/>
              </a:ext>
            </a:extLst>
          </p:cNvPr>
          <p:cNvCxnSpPr>
            <a:cxnSpLocks/>
          </p:cNvCxnSpPr>
          <p:nvPr/>
        </p:nvCxnSpPr>
        <p:spPr>
          <a:xfrm>
            <a:off x="4936228" y="1738471"/>
            <a:ext cx="15270" cy="85938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C326CCF-8A87-4AB5-B59C-EC7F741A8D43}"/>
              </a:ext>
            </a:extLst>
          </p:cNvPr>
          <p:cNvGrpSpPr/>
          <p:nvPr/>
        </p:nvGrpSpPr>
        <p:grpSpPr>
          <a:xfrm>
            <a:off x="2432965" y="2606905"/>
            <a:ext cx="4612269" cy="4251095"/>
            <a:chOff x="152018" y="1212428"/>
            <a:chExt cx="5678378" cy="523372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A442C4C-BC11-405C-82C4-C9756E04561D}"/>
                </a:ext>
              </a:extLst>
            </p:cNvPr>
            <p:cNvGrpSpPr/>
            <p:nvPr/>
          </p:nvGrpSpPr>
          <p:grpSpPr>
            <a:xfrm>
              <a:off x="152018" y="1212428"/>
              <a:ext cx="5678378" cy="5233720"/>
              <a:chOff x="291317" y="1235369"/>
              <a:chExt cx="5678378" cy="523372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FA94991-ECF6-4245-96AD-54C7D5432490}"/>
                  </a:ext>
                </a:extLst>
              </p:cNvPr>
              <p:cNvGrpSpPr/>
              <p:nvPr/>
            </p:nvGrpSpPr>
            <p:grpSpPr>
              <a:xfrm>
                <a:off x="589793" y="3998032"/>
                <a:ext cx="4108972" cy="2471057"/>
                <a:chOff x="-3259196" y="1113785"/>
                <a:chExt cx="9551712" cy="5744216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AD5F4669-AA52-4D47-8CF5-F00EE95740D5}"/>
                    </a:ext>
                  </a:extLst>
                </p:cNvPr>
                <p:cNvGrpSpPr/>
                <p:nvPr/>
              </p:nvGrpSpPr>
              <p:grpSpPr>
                <a:xfrm>
                  <a:off x="-3259196" y="1227452"/>
                  <a:ext cx="9551712" cy="5630549"/>
                  <a:chOff x="-1807953" y="557726"/>
                  <a:chExt cx="7898204" cy="4655839"/>
                </a:xfrm>
              </p:grpSpPr>
              <p:pic>
                <p:nvPicPr>
                  <p:cNvPr id="46" name="Picture 45">
                    <a:extLst>
                      <a:ext uri="{FF2B5EF4-FFF2-40B4-BE49-F238E27FC236}">
                        <a16:creationId xmlns:a16="http://schemas.microsoft.com/office/drawing/2014/main" id="{7F56D7E8-5B91-4804-B166-4C8B8FC1CB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37398" t="34955" r="24797" b="901"/>
                  <a:stretch/>
                </p:blipFill>
                <p:spPr>
                  <a:xfrm>
                    <a:off x="-1807953" y="557726"/>
                    <a:ext cx="4609073" cy="4399006"/>
                  </a:xfrm>
                  <a:prstGeom prst="rect">
                    <a:avLst/>
                  </a:prstGeom>
                </p:spPr>
              </p:pic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A215E0E1-A951-4953-AB15-86C326EB6912}"/>
                      </a:ext>
                    </a:extLst>
                  </p:cNvPr>
                  <p:cNvSpPr/>
                  <p:nvPr/>
                </p:nvSpPr>
                <p:spPr>
                  <a:xfrm>
                    <a:off x="5611919" y="2710682"/>
                    <a:ext cx="478332" cy="18535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A9904E0F-2AA0-481A-8952-04E49BAEF265}"/>
                      </a:ext>
                    </a:extLst>
                  </p:cNvPr>
                  <p:cNvSpPr/>
                  <p:nvPr/>
                </p:nvSpPr>
                <p:spPr>
                  <a:xfrm>
                    <a:off x="5475560" y="3637440"/>
                    <a:ext cx="464680" cy="15761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1E82EE5F-BA18-4787-8BD6-B86E7DE68792}"/>
                    </a:ext>
                  </a:extLst>
                </p:cNvPr>
                <p:cNvSpPr/>
                <p:nvPr/>
              </p:nvSpPr>
              <p:spPr>
                <a:xfrm rot="958751">
                  <a:off x="4093496" y="1142282"/>
                  <a:ext cx="561962" cy="11356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32AE896-A2EA-491B-A707-225955478E62}"/>
                    </a:ext>
                  </a:extLst>
                </p:cNvPr>
                <p:cNvSpPr/>
                <p:nvPr/>
              </p:nvSpPr>
              <p:spPr>
                <a:xfrm rot="21067205">
                  <a:off x="1647075" y="1113785"/>
                  <a:ext cx="561962" cy="11356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1" name="Picture 2">
                <a:extLst>
                  <a:ext uri="{FF2B5EF4-FFF2-40B4-BE49-F238E27FC236}">
                    <a16:creationId xmlns:a16="http://schemas.microsoft.com/office/drawing/2014/main" id="{2E18F36F-DB7D-4BD3-8281-7D0B186449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44" t="20000" r="7866" b="10455"/>
              <a:stretch/>
            </p:blipFill>
            <p:spPr bwMode="auto">
              <a:xfrm>
                <a:off x="4449917" y="1235369"/>
                <a:ext cx="1519778" cy="2607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">
                <a:extLst>
                  <a:ext uri="{FF2B5EF4-FFF2-40B4-BE49-F238E27FC236}">
                    <a16:creationId xmlns:a16="http://schemas.microsoft.com/office/drawing/2014/main" id="{A8515543-F965-4D43-BDFF-7AB0ECB51C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41" t="20000" r="30657" b="10455"/>
              <a:stretch/>
            </p:blipFill>
            <p:spPr bwMode="auto">
              <a:xfrm>
                <a:off x="291317" y="1239484"/>
                <a:ext cx="4221292" cy="2607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D0E1D23-D854-466E-90C8-501E7F077EBF}"/>
                </a:ext>
              </a:extLst>
            </p:cNvPr>
            <p:cNvGrpSpPr/>
            <p:nvPr/>
          </p:nvGrpSpPr>
          <p:grpSpPr>
            <a:xfrm>
              <a:off x="2777489" y="4217066"/>
              <a:ext cx="2950771" cy="1902391"/>
              <a:chOff x="5177650" y="1830565"/>
              <a:chExt cx="7014350" cy="452222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8346049-CEF0-41AB-B661-0A407C039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201" y="1830565"/>
                <a:ext cx="6096799" cy="4522228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FD38DD4-D726-4DE7-99D3-9B989D3052CF}"/>
                  </a:ext>
                </a:extLst>
              </p:cNvPr>
              <p:cNvSpPr txBox="1"/>
              <p:nvPr/>
            </p:nvSpPr>
            <p:spPr>
              <a:xfrm rot="16200000">
                <a:off x="4184615" y="3534407"/>
                <a:ext cx="3522479" cy="15364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Greenness</a:t>
                </a:r>
              </a:p>
            </p:txBody>
          </p:sp>
        </p:grp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37D4ECC4-749F-4EF7-81E5-D97BF05453A9}"/>
              </a:ext>
            </a:extLst>
          </p:cNvPr>
          <p:cNvSpPr/>
          <p:nvPr/>
        </p:nvSpPr>
        <p:spPr>
          <a:xfrm>
            <a:off x="1665520" y="582663"/>
            <a:ext cx="1143000" cy="6041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9D6025A-5B9D-48F2-BAE3-31A109250550}"/>
              </a:ext>
            </a:extLst>
          </p:cNvPr>
          <p:cNvSpPr/>
          <p:nvPr/>
        </p:nvSpPr>
        <p:spPr>
          <a:xfrm>
            <a:off x="1975758" y="1143260"/>
            <a:ext cx="4120242" cy="6041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37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F59EAA9-4A11-4903-B89F-70F5B505AEBD}"/>
              </a:ext>
            </a:extLst>
          </p:cNvPr>
          <p:cNvSpPr txBox="1"/>
          <p:nvPr/>
        </p:nvSpPr>
        <p:spPr>
          <a:xfrm>
            <a:off x="-79821" y="0"/>
            <a:ext cx="12369795" cy="2308324"/>
          </a:xfrm>
          <a:prstGeom prst="rect">
            <a:avLst/>
          </a:prstGeom>
          <a:solidFill>
            <a:schemeClr val="tx1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>
                <a:solidFill>
                  <a:srgbClr val="FF0000"/>
                </a:solidFill>
              </a:rPr>
              <a:t>tools</a:t>
            </a:r>
            <a:r>
              <a:rPr lang="en-US" sz="3600" b="1" dirty="0">
                <a:solidFill>
                  <a:schemeClr val="bg1"/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data</a:t>
            </a:r>
            <a:r>
              <a:rPr lang="en-US" sz="3600" b="1" dirty="0">
                <a:solidFill>
                  <a:schemeClr val="bg1"/>
                </a:solidFill>
              </a:rPr>
              <a:t> do we use to understand and predict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ecosystem processes</a:t>
            </a:r>
            <a:r>
              <a:rPr lang="en-US" sz="3600" b="1" dirty="0">
                <a:solidFill>
                  <a:schemeClr val="bg1"/>
                </a:solidFill>
              </a:rPr>
              <a:t> over space and time?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C047D6-7949-4575-B951-459665718433}"/>
              </a:ext>
            </a:extLst>
          </p:cNvPr>
          <p:cNvSpPr txBox="1"/>
          <p:nvPr/>
        </p:nvSpPr>
        <p:spPr>
          <a:xfrm>
            <a:off x="7255773" y="2240395"/>
            <a:ext cx="51104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/>
                </a:solidFill>
              </a:rPr>
              <a:t>What’s the effect of deforestation in the Amazon?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/>
                </a:solidFill>
              </a:rPr>
              <a:t>Will warming in the Arctic result in ecosystem state shifts?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/>
                </a:solidFill>
              </a:rPr>
              <a:t>How will prolonged drought in California affect ecosystem structure &amp; function?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07633F-6196-4129-B278-5A962806D387}"/>
              </a:ext>
            </a:extLst>
          </p:cNvPr>
          <p:cNvCxnSpPr>
            <a:cxnSpLocks/>
          </p:cNvCxnSpPr>
          <p:nvPr/>
        </p:nvCxnSpPr>
        <p:spPr>
          <a:xfrm flipH="1">
            <a:off x="1038906" y="1154162"/>
            <a:ext cx="936852" cy="252504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9BDB48-F1DD-4205-96E9-6FD7A06B94A5}"/>
              </a:ext>
            </a:extLst>
          </p:cNvPr>
          <p:cNvSpPr txBox="1"/>
          <p:nvPr/>
        </p:nvSpPr>
        <p:spPr>
          <a:xfrm>
            <a:off x="331280" y="3665815"/>
            <a:ext cx="17471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Terrestrial Biosphere Models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1A8ACD-F592-4856-8B4B-22DA69998B24}"/>
              </a:ext>
            </a:extLst>
          </p:cNvPr>
          <p:cNvCxnSpPr>
            <a:cxnSpLocks/>
          </p:cNvCxnSpPr>
          <p:nvPr/>
        </p:nvCxnSpPr>
        <p:spPr>
          <a:xfrm>
            <a:off x="4936228" y="1738471"/>
            <a:ext cx="15270" cy="85938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C326CCF-8A87-4AB5-B59C-EC7F741A8D43}"/>
              </a:ext>
            </a:extLst>
          </p:cNvPr>
          <p:cNvGrpSpPr/>
          <p:nvPr/>
        </p:nvGrpSpPr>
        <p:grpSpPr>
          <a:xfrm>
            <a:off x="2432965" y="2606905"/>
            <a:ext cx="4612269" cy="4251095"/>
            <a:chOff x="152018" y="1212428"/>
            <a:chExt cx="5678378" cy="523372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A442C4C-BC11-405C-82C4-C9756E04561D}"/>
                </a:ext>
              </a:extLst>
            </p:cNvPr>
            <p:cNvGrpSpPr/>
            <p:nvPr/>
          </p:nvGrpSpPr>
          <p:grpSpPr>
            <a:xfrm>
              <a:off x="152018" y="1212428"/>
              <a:ext cx="5678378" cy="5233720"/>
              <a:chOff x="291317" y="1235369"/>
              <a:chExt cx="5678378" cy="5233720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0FA94991-ECF6-4245-96AD-54C7D5432490}"/>
                  </a:ext>
                </a:extLst>
              </p:cNvPr>
              <p:cNvGrpSpPr/>
              <p:nvPr/>
            </p:nvGrpSpPr>
            <p:grpSpPr>
              <a:xfrm>
                <a:off x="589793" y="3998032"/>
                <a:ext cx="4108972" cy="2471057"/>
                <a:chOff x="-3259196" y="1113785"/>
                <a:chExt cx="9551712" cy="5744216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AD5F4669-AA52-4D47-8CF5-F00EE95740D5}"/>
                    </a:ext>
                  </a:extLst>
                </p:cNvPr>
                <p:cNvGrpSpPr/>
                <p:nvPr/>
              </p:nvGrpSpPr>
              <p:grpSpPr>
                <a:xfrm>
                  <a:off x="-3259196" y="1227452"/>
                  <a:ext cx="9551712" cy="5630549"/>
                  <a:chOff x="-1807953" y="557726"/>
                  <a:chExt cx="7898204" cy="4655839"/>
                </a:xfrm>
              </p:grpSpPr>
              <p:pic>
                <p:nvPicPr>
                  <p:cNvPr id="46" name="Picture 45">
                    <a:extLst>
                      <a:ext uri="{FF2B5EF4-FFF2-40B4-BE49-F238E27FC236}">
                        <a16:creationId xmlns:a16="http://schemas.microsoft.com/office/drawing/2014/main" id="{7F56D7E8-5B91-4804-B166-4C8B8FC1CB0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37398" t="34955" r="24797" b="901"/>
                  <a:stretch/>
                </p:blipFill>
                <p:spPr>
                  <a:xfrm>
                    <a:off x="-1807953" y="557726"/>
                    <a:ext cx="4609073" cy="4399006"/>
                  </a:xfrm>
                  <a:prstGeom prst="rect">
                    <a:avLst/>
                  </a:prstGeom>
                </p:spPr>
              </p:pic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A215E0E1-A951-4953-AB15-86C326EB6912}"/>
                      </a:ext>
                    </a:extLst>
                  </p:cNvPr>
                  <p:cNvSpPr/>
                  <p:nvPr/>
                </p:nvSpPr>
                <p:spPr>
                  <a:xfrm>
                    <a:off x="5611919" y="2710682"/>
                    <a:ext cx="478332" cy="185351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A9904E0F-2AA0-481A-8952-04E49BAEF265}"/>
                      </a:ext>
                    </a:extLst>
                  </p:cNvPr>
                  <p:cNvSpPr/>
                  <p:nvPr/>
                </p:nvSpPr>
                <p:spPr>
                  <a:xfrm>
                    <a:off x="5475560" y="3637440"/>
                    <a:ext cx="464680" cy="15761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1E82EE5F-BA18-4787-8BD6-B86E7DE68792}"/>
                    </a:ext>
                  </a:extLst>
                </p:cNvPr>
                <p:cNvSpPr/>
                <p:nvPr/>
              </p:nvSpPr>
              <p:spPr>
                <a:xfrm rot="958751">
                  <a:off x="4093496" y="1142282"/>
                  <a:ext cx="561962" cy="11356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32AE896-A2EA-491B-A707-225955478E62}"/>
                    </a:ext>
                  </a:extLst>
                </p:cNvPr>
                <p:cNvSpPr/>
                <p:nvPr/>
              </p:nvSpPr>
              <p:spPr>
                <a:xfrm rot="21067205">
                  <a:off x="1647075" y="1113785"/>
                  <a:ext cx="561962" cy="11356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1" name="Picture 2">
                <a:extLst>
                  <a:ext uri="{FF2B5EF4-FFF2-40B4-BE49-F238E27FC236}">
                    <a16:creationId xmlns:a16="http://schemas.microsoft.com/office/drawing/2014/main" id="{2E18F36F-DB7D-4BD3-8281-7D0B186449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344" t="20000" r="7866" b="10455"/>
              <a:stretch/>
            </p:blipFill>
            <p:spPr bwMode="auto">
              <a:xfrm>
                <a:off x="4449917" y="1235369"/>
                <a:ext cx="1519778" cy="2607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">
                <a:extLst>
                  <a:ext uri="{FF2B5EF4-FFF2-40B4-BE49-F238E27FC236}">
                    <a16:creationId xmlns:a16="http://schemas.microsoft.com/office/drawing/2014/main" id="{A8515543-F965-4D43-BDFF-7AB0ECB51C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41" t="20000" r="30657" b="10455"/>
              <a:stretch/>
            </p:blipFill>
            <p:spPr bwMode="auto">
              <a:xfrm>
                <a:off x="291317" y="1239484"/>
                <a:ext cx="4221292" cy="2607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D0E1D23-D854-466E-90C8-501E7F077EBF}"/>
                </a:ext>
              </a:extLst>
            </p:cNvPr>
            <p:cNvGrpSpPr/>
            <p:nvPr/>
          </p:nvGrpSpPr>
          <p:grpSpPr>
            <a:xfrm>
              <a:off x="2777489" y="4217066"/>
              <a:ext cx="2950771" cy="1902391"/>
              <a:chOff x="5177650" y="1830565"/>
              <a:chExt cx="7014350" cy="452222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8346049-CEF0-41AB-B661-0A407C039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201" y="1830565"/>
                <a:ext cx="6096799" cy="4522228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FD38DD4-D726-4DE7-99D3-9B989D3052CF}"/>
                  </a:ext>
                </a:extLst>
              </p:cNvPr>
              <p:cNvSpPr txBox="1"/>
              <p:nvPr/>
            </p:nvSpPr>
            <p:spPr>
              <a:xfrm rot="16200000">
                <a:off x="4184615" y="3534407"/>
                <a:ext cx="3522479" cy="15364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Greenness</a:t>
                </a:r>
              </a:p>
            </p:txBody>
          </p:sp>
        </p:grpSp>
      </p:grp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F08B8B4-8BA6-4756-B179-B1FB7172A57C}"/>
              </a:ext>
            </a:extLst>
          </p:cNvPr>
          <p:cNvCxnSpPr>
            <a:cxnSpLocks/>
            <a:stCxn id="66" idx="5"/>
          </p:cNvCxnSpPr>
          <p:nvPr/>
        </p:nvCxnSpPr>
        <p:spPr>
          <a:xfrm>
            <a:off x="5492605" y="1658940"/>
            <a:ext cx="2101239" cy="649384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37D4ECC4-749F-4EF7-81E5-D97BF05453A9}"/>
              </a:ext>
            </a:extLst>
          </p:cNvPr>
          <p:cNvSpPr/>
          <p:nvPr/>
        </p:nvSpPr>
        <p:spPr>
          <a:xfrm>
            <a:off x="1665520" y="582663"/>
            <a:ext cx="1143000" cy="6041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9D6025A-5B9D-48F2-BAE3-31A109250550}"/>
              </a:ext>
            </a:extLst>
          </p:cNvPr>
          <p:cNvSpPr/>
          <p:nvPr/>
        </p:nvSpPr>
        <p:spPr>
          <a:xfrm>
            <a:off x="1975758" y="1143260"/>
            <a:ext cx="4120242" cy="6041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18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633763-244C-477D-9E64-9E002E8AB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3EED59-8D45-4B1B-832D-8DC1756E1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1876928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Eddy Covariance Data &amp;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Terrestrial Biosphere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ABCA7-DCD8-4C35-A58B-0749CF2DCABA}"/>
              </a:ext>
            </a:extLst>
          </p:cNvPr>
          <p:cNvSpPr txBox="1"/>
          <p:nvPr/>
        </p:nvSpPr>
        <p:spPr>
          <a:xfrm>
            <a:off x="8787063" y="1876928"/>
            <a:ext cx="3501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Miriam Johnston</a:t>
            </a:r>
          </a:p>
          <a:p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-year PhD student,</a:t>
            </a:r>
          </a:p>
          <a:p>
            <a:r>
              <a:rPr lang="en-US" b="1" dirty="0">
                <a:solidFill>
                  <a:schemeClr val="bg1"/>
                </a:solidFill>
              </a:rPr>
              <a:t>Organismic &amp; Evolutionary Biology</a:t>
            </a:r>
          </a:p>
          <a:p>
            <a:r>
              <a:rPr lang="en-US" b="1" dirty="0">
                <a:solidFill>
                  <a:schemeClr val="bg1"/>
                </a:solidFill>
              </a:rPr>
              <a:t>mjohnston@g.Harvard.edu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F1569E-D356-4B8F-8CCB-C2F9BDD50339}"/>
              </a:ext>
            </a:extLst>
          </p:cNvPr>
          <p:cNvSpPr txBox="1"/>
          <p:nvPr/>
        </p:nvSpPr>
        <p:spPr>
          <a:xfrm>
            <a:off x="-127000" y="3376864"/>
            <a:ext cx="12484100" cy="2308324"/>
          </a:xfrm>
          <a:prstGeom prst="rect">
            <a:avLst/>
          </a:prstGeom>
          <a:solidFill>
            <a:schemeClr val="tx1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>
                <a:solidFill>
                  <a:srgbClr val="FF0000"/>
                </a:solidFill>
              </a:rPr>
              <a:t>tools</a:t>
            </a:r>
            <a:r>
              <a:rPr lang="en-US" sz="3600" b="1" dirty="0">
                <a:solidFill>
                  <a:schemeClr val="bg1"/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data</a:t>
            </a:r>
            <a:r>
              <a:rPr lang="en-US" sz="3600" b="1" dirty="0">
                <a:solidFill>
                  <a:schemeClr val="bg1"/>
                </a:solidFill>
              </a:rPr>
              <a:t> do we use to understand and predict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ecosystem processes</a:t>
            </a:r>
            <a:r>
              <a:rPr lang="en-US" sz="3600" b="1" dirty="0">
                <a:solidFill>
                  <a:schemeClr val="bg1"/>
                </a:solidFill>
              </a:rPr>
              <a:t> over space and time?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59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F59EAA9-4A11-4903-B89F-70F5B505AEBD}"/>
              </a:ext>
            </a:extLst>
          </p:cNvPr>
          <p:cNvSpPr txBox="1"/>
          <p:nvPr/>
        </p:nvSpPr>
        <p:spPr>
          <a:xfrm>
            <a:off x="-79821" y="0"/>
            <a:ext cx="12369795" cy="2308324"/>
          </a:xfrm>
          <a:prstGeom prst="rect">
            <a:avLst/>
          </a:prstGeom>
          <a:solidFill>
            <a:schemeClr val="tx1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>
                <a:solidFill>
                  <a:srgbClr val="FF0000"/>
                </a:solidFill>
              </a:rPr>
              <a:t>tools</a:t>
            </a:r>
            <a:r>
              <a:rPr lang="en-US" sz="3600" b="1" dirty="0">
                <a:solidFill>
                  <a:schemeClr val="bg1"/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data</a:t>
            </a:r>
            <a:r>
              <a:rPr lang="en-US" sz="3600" b="1" dirty="0">
                <a:solidFill>
                  <a:schemeClr val="bg1"/>
                </a:solidFill>
              </a:rPr>
              <a:t> do we use to understand and predict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ecosystem processes</a:t>
            </a:r>
            <a:r>
              <a:rPr lang="en-US" sz="3600" b="1" dirty="0">
                <a:solidFill>
                  <a:schemeClr val="bg1"/>
                </a:solidFill>
              </a:rPr>
              <a:t> over space and time?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7D4ECC4-749F-4EF7-81E5-D97BF05453A9}"/>
              </a:ext>
            </a:extLst>
          </p:cNvPr>
          <p:cNvSpPr/>
          <p:nvPr/>
        </p:nvSpPr>
        <p:spPr>
          <a:xfrm>
            <a:off x="3543306" y="626482"/>
            <a:ext cx="1045023" cy="6041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F5357B-9E91-45C4-A5B9-879EDB900E0C}"/>
              </a:ext>
            </a:extLst>
          </p:cNvPr>
          <p:cNvSpPr txBox="1"/>
          <p:nvPr/>
        </p:nvSpPr>
        <p:spPr>
          <a:xfrm>
            <a:off x="2511879" y="2912481"/>
            <a:ext cx="40821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</a:rPr>
              <a:t>Input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Meteorology (weather)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Soil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Seasonal cycle timing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Initial vegetation state </a:t>
            </a:r>
          </a:p>
          <a:p>
            <a:r>
              <a:rPr lang="en-US" sz="3000" dirty="0"/>
              <a:t>    (sometimes)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5FBC8B2-7E36-4A43-AE4B-D1C0F22BE3A7}"/>
              </a:ext>
            </a:extLst>
          </p:cNvPr>
          <p:cNvCxnSpPr>
            <a:cxnSpLocks/>
          </p:cNvCxnSpPr>
          <p:nvPr/>
        </p:nvCxnSpPr>
        <p:spPr>
          <a:xfrm flipH="1">
            <a:off x="3086100" y="1230639"/>
            <a:ext cx="925632" cy="170416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69C0B95-38F3-4AD4-A153-86E9A5B5F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8324"/>
            <a:ext cx="2105025" cy="2066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A6C9CB-E6DF-4CA6-AAA5-DE27B847C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5249"/>
            <a:ext cx="2479221" cy="18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9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F59EAA9-4A11-4903-B89F-70F5B505AEBD}"/>
              </a:ext>
            </a:extLst>
          </p:cNvPr>
          <p:cNvSpPr txBox="1"/>
          <p:nvPr/>
        </p:nvSpPr>
        <p:spPr>
          <a:xfrm>
            <a:off x="-79821" y="0"/>
            <a:ext cx="12369795" cy="2308324"/>
          </a:xfrm>
          <a:prstGeom prst="rect">
            <a:avLst/>
          </a:prstGeom>
          <a:solidFill>
            <a:schemeClr val="tx1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>
                <a:solidFill>
                  <a:srgbClr val="FF0000"/>
                </a:solidFill>
              </a:rPr>
              <a:t>tools</a:t>
            </a:r>
            <a:r>
              <a:rPr lang="en-US" sz="3600" b="1" dirty="0">
                <a:solidFill>
                  <a:schemeClr val="bg1"/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data</a:t>
            </a:r>
            <a:r>
              <a:rPr lang="en-US" sz="3600" b="1" dirty="0">
                <a:solidFill>
                  <a:schemeClr val="bg1"/>
                </a:solidFill>
              </a:rPr>
              <a:t> do we use to understand and predict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ecosystem processes</a:t>
            </a:r>
            <a:r>
              <a:rPr lang="en-US" sz="3600" b="1" dirty="0">
                <a:solidFill>
                  <a:schemeClr val="bg1"/>
                </a:solidFill>
              </a:rPr>
              <a:t> over space and time?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7D4ECC4-749F-4EF7-81E5-D97BF05453A9}"/>
              </a:ext>
            </a:extLst>
          </p:cNvPr>
          <p:cNvSpPr/>
          <p:nvPr/>
        </p:nvSpPr>
        <p:spPr>
          <a:xfrm>
            <a:off x="3543306" y="626482"/>
            <a:ext cx="1045023" cy="60415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7229D5-0B1D-4FCD-97C8-0D68626A5733}"/>
              </a:ext>
            </a:extLst>
          </p:cNvPr>
          <p:cNvGrpSpPr/>
          <p:nvPr/>
        </p:nvGrpSpPr>
        <p:grpSpPr>
          <a:xfrm>
            <a:off x="2511879" y="2912481"/>
            <a:ext cx="8571138" cy="3323987"/>
            <a:chOff x="2627539" y="2882169"/>
            <a:chExt cx="8571138" cy="33239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8F5357B-9E91-45C4-A5B9-879EDB900E0C}"/>
                </a:ext>
              </a:extLst>
            </p:cNvPr>
            <p:cNvSpPr txBox="1"/>
            <p:nvPr/>
          </p:nvSpPr>
          <p:spPr>
            <a:xfrm>
              <a:off x="2627539" y="2882169"/>
              <a:ext cx="408214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chemeClr val="accent1"/>
                  </a:solidFill>
                </a:rPr>
                <a:t>Input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000" dirty="0"/>
                <a:t>Meteorology (weather)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000" dirty="0"/>
                <a:t>Soil characteristics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000" dirty="0"/>
                <a:t>Seasonal cycle timing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000" dirty="0"/>
                <a:t>Initial vegetation state </a:t>
              </a:r>
            </a:p>
            <a:p>
              <a:r>
                <a:rPr lang="en-US" sz="3000" dirty="0"/>
                <a:t>    (sometimes)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FA86C92-E717-4A29-A349-652A990F36C3}"/>
                </a:ext>
              </a:extLst>
            </p:cNvPr>
            <p:cNvSpPr/>
            <p:nvPr/>
          </p:nvSpPr>
          <p:spPr>
            <a:xfrm>
              <a:off x="7116535" y="2882169"/>
              <a:ext cx="4082142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000" b="1" dirty="0">
                  <a:solidFill>
                    <a:schemeClr val="accent1"/>
                  </a:solidFill>
                </a:rPr>
                <a:t>Validation/Tuning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000" dirty="0"/>
                <a:t>Carbon fluxes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000" dirty="0"/>
                <a:t>Water fluxes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000" dirty="0"/>
                <a:t>Energy fluxes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000" dirty="0"/>
                <a:t>Plant demography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000" dirty="0"/>
                <a:t>Anything the model predicts!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5FBC8B2-7E36-4A43-AE4B-D1C0F22BE3A7}"/>
              </a:ext>
            </a:extLst>
          </p:cNvPr>
          <p:cNvCxnSpPr>
            <a:cxnSpLocks/>
          </p:cNvCxnSpPr>
          <p:nvPr/>
        </p:nvCxnSpPr>
        <p:spPr>
          <a:xfrm flipH="1">
            <a:off x="3086100" y="1230639"/>
            <a:ext cx="925632" cy="170416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691810-28DB-4A3B-BBF9-8268F884DB15}"/>
              </a:ext>
            </a:extLst>
          </p:cNvPr>
          <p:cNvCxnSpPr>
            <a:cxnSpLocks/>
          </p:cNvCxnSpPr>
          <p:nvPr/>
        </p:nvCxnSpPr>
        <p:spPr>
          <a:xfrm>
            <a:off x="4065816" y="1230639"/>
            <a:ext cx="3537857" cy="1704167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69C0B95-38F3-4AD4-A153-86E9A5B5F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8324"/>
            <a:ext cx="2105025" cy="2066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A6C9CB-E6DF-4CA6-AAA5-DE27B847C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5249"/>
            <a:ext cx="2479221" cy="185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25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A1E2A9-A5B1-4A18-855C-4C1535752506}"/>
              </a:ext>
            </a:extLst>
          </p:cNvPr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How are terrestrial biosphere models validated?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591FE-CF85-4497-B710-E60CAD3BC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623"/>
            <a:ext cx="5633252" cy="60633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D5030D-F094-4F10-8296-D0466AC9B41C}"/>
              </a:ext>
            </a:extLst>
          </p:cNvPr>
          <p:cNvSpPr txBox="1"/>
          <p:nvPr/>
        </p:nvSpPr>
        <p:spPr>
          <a:xfrm>
            <a:off x="6714699" y="3070296"/>
            <a:ext cx="491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0C0098AF-6D49-4289-A77D-65E60710FCD7}"/>
              </a:ext>
            </a:extLst>
          </p:cNvPr>
          <p:cNvSpPr/>
          <p:nvPr/>
        </p:nvSpPr>
        <p:spPr>
          <a:xfrm>
            <a:off x="5830371" y="3468241"/>
            <a:ext cx="2083384" cy="457018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80E7E1-8774-4E91-8815-7C8810AC3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21" t="29524" r="47768" b="31905"/>
          <a:stretch/>
        </p:blipFill>
        <p:spPr>
          <a:xfrm>
            <a:off x="8090346" y="2301679"/>
            <a:ext cx="2720125" cy="26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95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A1E2A9-A5B1-4A18-855C-4C1535752506}"/>
              </a:ext>
            </a:extLst>
          </p:cNvPr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How are terrestrial biosphere models validated?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591FE-CF85-4497-B710-E60CAD3BC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623"/>
            <a:ext cx="5633252" cy="60633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66F0C2-E41A-464E-99F3-8EC478DFCC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777198" y="701845"/>
            <a:ext cx="2327219" cy="32629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58F24370-D746-4EA3-8586-9B36DA66F589}"/>
              </a:ext>
            </a:extLst>
          </p:cNvPr>
          <p:cNvSpPr/>
          <p:nvPr/>
        </p:nvSpPr>
        <p:spPr>
          <a:xfrm rot="19771006">
            <a:off x="5721688" y="1801505"/>
            <a:ext cx="1921059" cy="457018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-Right 9">
            <a:extLst>
              <a:ext uri="{FF2B5EF4-FFF2-40B4-BE49-F238E27FC236}">
                <a16:creationId xmlns:a16="http://schemas.microsoft.com/office/drawing/2014/main" id="{E0405C71-4081-4E29-B541-48519A44F896}"/>
              </a:ext>
            </a:extLst>
          </p:cNvPr>
          <p:cNvSpPr/>
          <p:nvPr/>
        </p:nvSpPr>
        <p:spPr>
          <a:xfrm rot="1878429">
            <a:off x="5831243" y="4589313"/>
            <a:ext cx="1921059" cy="457018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Image result for dendrometer">
            <a:extLst>
              <a:ext uri="{FF2B5EF4-FFF2-40B4-BE49-F238E27FC236}">
                <a16:creationId xmlns:a16="http://schemas.microsoft.com/office/drawing/2014/main" id="{188A35FC-DBA7-4303-BE98-E7228A02A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86313" y="255746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dendrometer">
            <a:extLst>
              <a:ext uri="{FF2B5EF4-FFF2-40B4-BE49-F238E27FC236}">
                <a16:creationId xmlns:a16="http://schemas.microsoft.com/office/drawing/2014/main" id="{42917DB7-061E-4999-8ED1-818B3A1B9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38713" y="270986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8B9C43-F3F0-43B3-9258-AF9672E11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98" y="4128642"/>
            <a:ext cx="3566187" cy="237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280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A1E2A9-A5B1-4A18-855C-4C1535752506}"/>
              </a:ext>
            </a:extLst>
          </p:cNvPr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How are terrestrial biosphere models validated?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591FE-CF85-4497-B710-E60CAD3BC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623"/>
            <a:ext cx="5633252" cy="6063377"/>
          </a:xfrm>
          <a:prstGeom prst="rect">
            <a:avLst/>
          </a:prstGeom>
        </p:spPr>
      </p:pic>
      <p:sp>
        <p:nvSpPr>
          <p:cNvPr id="9" name="Arrow: Left-Right 8">
            <a:extLst>
              <a:ext uri="{FF2B5EF4-FFF2-40B4-BE49-F238E27FC236}">
                <a16:creationId xmlns:a16="http://schemas.microsoft.com/office/drawing/2014/main" id="{58F24370-D746-4EA3-8586-9B36DA66F589}"/>
              </a:ext>
            </a:extLst>
          </p:cNvPr>
          <p:cNvSpPr/>
          <p:nvPr/>
        </p:nvSpPr>
        <p:spPr>
          <a:xfrm>
            <a:off x="5699962" y="3429000"/>
            <a:ext cx="2083384" cy="457018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Image result for dendrometer">
            <a:extLst>
              <a:ext uri="{FF2B5EF4-FFF2-40B4-BE49-F238E27FC236}">
                <a16:creationId xmlns:a16="http://schemas.microsoft.com/office/drawing/2014/main" id="{188A35FC-DBA7-4303-BE98-E7228A02A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86313" y="255746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dendrometer">
            <a:extLst>
              <a:ext uri="{FF2B5EF4-FFF2-40B4-BE49-F238E27FC236}">
                <a16:creationId xmlns:a16="http://schemas.microsoft.com/office/drawing/2014/main" id="{42917DB7-061E-4999-8ED1-818B3A1B9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38713" y="270986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hlinkClick r:id="rId4"/>
            <a:extLst>
              <a:ext uri="{FF2B5EF4-FFF2-40B4-BE49-F238E27FC236}">
                <a16:creationId xmlns:a16="http://schemas.microsoft.com/office/drawing/2014/main" id="{D6C2D261-7931-4E21-B94E-EBC7AE444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746" y="925394"/>
            <a:ext cx="4132144" cy="550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05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CB8FB6-A158-4576-B5FD-957E478F3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2" y="433136"/>
            <a:ext cx="11119927" cy="6254959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3EE1FC-C2E7-4577-A240-6878C5A640D7}"/>
              </a:ext>
            </a:extLst>
          </p:cNvPr>
          <p:cNvCxnSpPr>
            <a:cxnSpLocks/>
          </p:cNvCxnSpPr>
          <p:nvPr/>
        </p:nvCxnSpPr>
        <p:spPr>
          <a:xfrm flipH="1" flipV="1">
            <a:off x="3945716" y="2200736"/>
            <a:ext cx="857932" cy="339771"/>
          </a:xfrm>
          <a:prstGeom prst="straightConnector1">
            <a:avLst/>
          </a:prstGeom>
          <a:ln w="82550">
            <a:solidFill>
              <a:srgbClr val="A20B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0B3799-DBCE-4303-8F59-C7493447A48D}"/>
              </a:ext>
            </a:extLst>
          </p:cNvPr>
          <p:cNvCxnSpPr>
            <a:cxnSpLocks/>
          </p:cNvCxnSpPr>
          <p:nvPr/>
        </p:nvCxnSpPr>
        <p:spPr>
          <a:xfrm flipH="1">
            <a:off x="4657344" y="3163825"/>
            <a:ext cx="612648" cy="786383"/>
          </a:xfrm>
          <a:prstGeom prst="straightConnector1">
            <a:avLst/>
          </a:prstGeom>
          <a:ln w="82550">
            <a:solidFill>
              <a:srgbClr val="A20B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3CEB35-0025-4853-828C-C9E78CF86E36}"/>
              </a:ext>
            </a:extLst>
          </p:cNvPr>
          <p:cNvCxnSpPr>
            <a:cxnSpLocks/>
          </p:cNvCxnSpPr>
          <p:nvPr/>
        </p:nvCxnSpPr>
        <p:spPr>
          <a:xfrm flipH="1">
            <a:off x="1306148" y="292608"/>
            <a:ext cx="156892" cy="617302"/>
          </a:xfrm>
          <a:prstGeom prst="straightConnector1">
            <a:avLst/>
          </a:prstGeom>
          <a:ln w="82550">
            <a:solidFill>
              <a:srgbClr val="A20B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016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CB8FB6-A158-4576-B5FD-957E478F3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2" y="433136"/>
            <a:ext cx="11119927" cy="6254959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3EE1FC-C2E7-4577-A240-6878C5A640D7}"/>
              </a:ext>
            </a:extLst>
          </p:cNvPr>
          <p:cNvCxnSpPr>
            <a:cxnSpLocks/>
          </p:cNvCxnSpPr>
          <p:nvPr/>
        </p:nvCxnSpPr>
        <p:spPr>
          <a:xfrm flipH="1" flipV="1">
            <a:off x="3945716" y="2200736"/>
            <a:ext cx="857932" cy="339771"/>
          </a:xfrm>
          <a:prstGeom prst="straightConnector1">
            <a:avLst/>
          </a:prstGeom>
          <a:ln w="82550">
            <a:solidFill>
              <a:srgbClr val="A20B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0B3799-DBCE-4303-8F59-C7493447A48D}"/>
              </a:ext>
            </a:extLst>
          </p:cNvPr>
          <p:cNvCxnSpPr>
            <a:cxnSpLocks/>
          </p:cNvCxnSpPr>
          <p:nvPr/>
        </p:nvCxnSpPr>
        <p:spPr>
          <a:xfrm flipH="1">
            <a:off x="4657344" y="3163825"/>
            <a:ext cx="612648" cy="786383"/>
          </a:xfrm>
          <a:prstGeom prst="straightConnector1">
            <a:avLst/>
          </a:prstGeom>
          <a:ln w="82550">
            <a:solidFill>
              <a:srgbClr val="A20B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3CEB35-0025-4853-828C-C9E78CF86E36}"/>
              </a:ext>
            </a:extLst>
          </p:cNvPr>
          <p:cNvCxnSpPr>
            <a:cxnSpLocks/>
          </p:cNvCxnSpPr>
          <p:nvPr/>
        </p:nvCxnSpPr>
        <p:spPr>
          <a:xfrm flipH="1">
            <a:off x="1306148" y="292608"/>
            <a:ext cx="156892" cy="617302"/>
          </a:xfrm>
          <a:prstGeom prst="straightConnector1">
            <a:avLst/>
          </a:prstGeom>
          <a:ln w="82550">
            <a:solidFill>
              <a:srgbClr val="A20BE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E956FF-BCEC-4495-9CCC-8DCF8D521453}"/>
              </a:ext>
            </a:extLst>
          </p:cNvPr>
          <p:cNvSpPr txBox="1"/>
          <p:nvPr/>
        </p:nvSpPr>
        <p:spPr>
          <a:xfrm>
            <a:off x="-88898" y="2274838"/>
            <a:ext cx="12369795" cy="2308324"/>
          </a:xfrm>
          <a:prstGeom prst="rect">
            <a:avLst/>
          </a:prstGeom>
          <a:solidFill>
            <a:schemeClr val="tx1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Objective: visualize </a:t>
            </a:r>
            <a:r>
              <a:rPr lang="en-US" sz="3600" b="1" dirty="0">
                <a:solidFill>
                  <a:srgbClr val="FF0000"/>
                </a:solidFill>
              </a:rPr>
              <a:t>net carbon fluxes</a:t>
            </a:r>
            <a:r>
              <a:rPr lang="en-US" sz="3600" b="1" dirty="0">
                <a:solidFill>
                  <a:schemeClr val="bg1"/>
                </a:solidFill>
              </a:rPr>
              <a:t> at </a:t>
            </a:r>
            <a:r>
              <a:rPr lang="en-US" sz="3600" b="1" dirty="0">
                <a:solidFill>
                  <a:srgbClr val="FF0000"/>
                </a:solidFill>
              </a:rPr>
              <a:t>multiple time scales </a:t>
            </a:r>
            <a:r>
              <a:rPr lang="en-US" sz="3600" b="1" dirty="0">
                <a:solidFill>
                  <a:schemeClr val="bg1"/>
                </a:solidFill>
              </a:rPr>
              <a:t>and in </a:t>
            </a:r>
            <a:r>
              <a:rPr lang="en-US" sz="3600" b="1" dirty="0">
                <a:solidFill>
                  <a:srgbClr val="FF0000"/>
                </a:solidFill>
              </a:rPr>
              <a:t>varied ecosystems </a:t>
            </a:r>
            <a:r>
              <a:rPr lang="en-US" sz="3600" b="1" dirty="0">
                <a:solidFill>
                  <a:schemeClr val="bg1"/>
                </a:solidFill>
              </a:rPr>
              <a:t>using eddy covariance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55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557041-E491-4838-B48C-5A6FC6F8D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457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4A33B0-9F2D-4470-B4E6-3641427DF9AA}"/>
              </a:ext>
            </a:extLst>
          </p:cNvPr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Global Carbon Fluxes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A4DD93-E65D-457D-BCBE-A12F0D89B744}"/>
              </a:ext>
            </a:extLst>
          </p:cNvPr>
          <p:cNvSpPr txBox="1"/>
          <p:nvPr/>
        </p:nvSpPr>
        <p:spPr>
          <a:xfrm>
            <a:off x="11507456" y="6488668"/>
            <a:ext cx="68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IPCC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6E77A9-3AE1-40E0-A43B-29327F85EEAD}"/>
              </a:ext>
            </a:extLst>
          </p:cNvPr>
          <p:cNvSpPr txBox="1"/>
          <p:nvPr/>
        </p:nvSpPr>
        <p:spPr>
          <a:xfrm>
            <a:off x="7135586" y="161731"/>
            <a:ext cx="5056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Fossil Fuels: </a:t>
            </a:r>
          </a:p>
          <a:p>
            <a:r>
              <a:rPr lang="en-US" sz="3000" dirty="0"/>
              <a:t>     7.8 +/- 0.06 </a:t>
            </a:r>
            <a:r>
              <a:rPr lang="en-US" sz="3000" dirty="0" err="1"/>
              <a:t>Pg</a:t>
            </a:r>
            <a:r>
              <a:rPr lang="en-US" sz="3000" dirty="0"/>
              <a:t> C / globe / </a:t>
            </a:r>
            <a:r>
              <a:rPr lang="en-US" sz="3000" dirty="0" err="1"/>
              <a:t>yr</a:t>
            </a:r>
            <a:endParaRPr lang="en-US" sz="3000" dirty="0"/>
          </a:p>
          <a:p>
            <a:endParaRPr lang="en-US" sz="3000" dirty="0"/>
          </a:p>
          <a:p>
            <a:r>
              <a:rPr lang="en-US" sz="3000" b="1" dirty="0">
                <a:solidFill>
                  <a:schemeClr val="accent1"/>
                </a:solidFill>
              </a:rPr>
              <a:t>Gross Photosynthesis: </a:t>
            </a:r>
          </a:p>
          <a:p>
            <a:r>
              <a:rPr lang="en-US" sz="3000" dirty="0"/>
              <a:t>     123 </a:t>
            </a:r>
            <a:r>
              <a:rPr lang="en-US" sz="3000" dirty="0" err="1"/>
              <a:t>Pg</a:t>
            </a:r>
            <a:r>
              <a:rPr lang="en-US" sz="3000" dirty="0"/>
              <a:t> C / globe / </a:t>
            </a:r>
            <a:r>
              <a:rPr lang="en-US" sz="3000" dirty="0" err="1"/>
              <a:t>yr</a:t>
            </a:r>
            <a:endParaRPr lang="en-US" sz="3000" dirty="0"/>
          </a:p>
          <a:p>
            <a:endParaRPr lang="en-US" sz="3000" dirty="0"/>
          </a:p>
          <a:p>
            <a:r>
              <a:rPr lang="en-US" sz="3000" b="1" dirty="0">
                <a:solidFill>
                  <a:schemeClr val="accent1"/>
                </a:solidFill>
              </a:rPr>
              <a:t>Total respiration &amp; fire:</a:t>
            </a:r>
          </a:p>
          <a:p>
            <a:r>
              <a:rPr lang="en-US" sz="3000" dirty="0"/>
              <a:t>     118.7 </a:t>
            </a:r>
            <a:r>
              <a:rPr lang="en-US" sz="3000" dirty="0" err="1"/>
              <a:t>Pg</a:t>
            </a:r>
            <a:r>
              <a:rPr lang="en-US" sz="3000" dirty="0"/>
              <a:t> C / globe / </a:t>
            </a:r>
            <a:r>
              <a:rPr lang="en-US" sz="3000" dirty="0" err="1"/>
              <a:t>yr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24098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9AA5B-3A41-4300-B207-4E482584B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9756" y="2219219"/>
            <a:ext cx="9414270" cy="254872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6"/>
                </a:solidFill>
              </a:rPr>
              <a:t>Distinguish ecosystem and vegetation types</a:t>
            </a:r>
          </a:p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Determine whether ecosystems are net sources or sinks for carbon</a:t>
            </a:r>
          </a:p>
          <a:p>
            <a:r>
              <a:rPr lang="en-US" sz="4000" dirty="0">
                <a:solidFill>
                  <a:schemeClr val="accent1"/>
                </a:solidFill>
              </a:rPr>
              <a:t>Visualize climate change</a:t>
            </a:r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88F8CF-673E-45AD-B658-29B5280FB1C5}"/>
              </a:ext>
            </a:extLst>
          </p:cNvPr>
          <p:cNvSpPr txBox="1"/>
          <p:nvPr/>
        </p:nvSpPr>
        <p:spPr>
          <a:xfrm>
            <a:off x="1" y="0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Let’s use eddy flux data to: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266576-35AC-42F3-9AF8-81F2AEAAE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4" y="1809540"/>
            <a:ext cx="2486578" cy="331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78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9F526A-5907-48E3-A2F1-C23340CCB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49" t="31228" r="43849" b="13684"/>
          <a:stretch/>
        </p:blipFill>
        <p:spPr>
          <a:xfrm>
            <a:off x="0" y="2960412"/>
            <a:ext cx="4793727" cy="3315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B53733-6517-46C1-9264-B2ED96130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53" y="2960411"/>
            <a:ext cx="4420647" cy="3315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DA9908-7B09-47B1-A31F-D0955F1D65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500" t="32534" r="47600" b="16978"/>
          <a:stretch/>
        </p:blipFill>
        <p:spPr>
          <a:xfrm>
            <a:off x="4793727" y="2960412"/>
            <a:ext cx="4191054" cy="3315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E8FF1B-EA4E-4C82-A796-939FF0FA178C}"/>
              </a:ext>
            </a:extLst>
          </p:cNvPr>
          <p:cNvSpPr txBox="1"/>
          <p:nvPr/>
        </p:nvSpPr>
        <p:spPr>
          <a:xfrm>
            <a:off x="0" y="2406411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</a:rPr>
              <a:t>Tapajos National Forest, Brazil 	 Barrow, Alaska		 </a:t>
            </a:r>
            <a:r>
              <a:rPr lang="en-US" sz="3000" b="1" dirty="0" err="1">
                <a:solidFill>
                  <a:schemeClr val="accent1"/>
                </a:solidFill>
              </a:rPr>
              <a:t>Petersham</a:t>
            </a:r>
            <a:r>
              <a:rPr lang="en-US" sz="3000" b="1" dirty="0">
                <a:solidFill>
                  <a:schemeClr val="accent1"/>
                </a:solidFill>
              </a:rPr>
              <a:t>, 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3C9DE-DA81-4073-A87B-DAF8EBFCF594}"/>
              </a:ext>
            </a:extLst>
          </p:cNvPr>
          <p:cNvSpPr txBox="1"/>
          <p:nvPr/>
        </p:nvSpPr>
        <p:spPr>
          <a:xfrm>
            <a:off x="1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FLUX DATA ACTIVITY #1a: Can you distinguish these ecosystems based on their diurnal and/or seasonal carbon fluxes?</a:t>
            </a:r>
          </a:p>
        </p:txBody>
      </p:sp>
    </p:spTree>
    <p:extLst>
      <p:ext uri="{BB962C8B-B14F-4D97-AF65-F5344CB8AC3E}">
        <p14:creationId xmlns:p14="http://schemas.microsoft.com/office/powerpoint/2010/main" val="135259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7DEF26-DD17-4DFE-B651-1BC147A8505A}"/>
              </a:ext>
            </a:extLst>
          </p:cNvPr>
          <p:cNvSpPr txBox="1"/>
          <p:nvPr/>
        </p:nvSpPr>
        <p:spPr>
          <a:xfrm>
            <a:off x="2667001" y="2721114"/>
            <a:ext cx="715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are ecosystem processes?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F7871-A76F-4064-939D-742342E8B485}"/>
              </a:ext>
            </a:extLst>
          </p:cNvPr>
          <p:cNvSpPr txBox="1"/>
          <p:nvPr/>
        </p:nvSpPr>
        <p:spPr>
          <a:xfrm>
            <a:off x="-146050" y="-41565"/>
            <a:ext cx="12484100" cy="2308324"/>
          </a:xfrm>
          <a:prstGeom prst="rect">
            <a:avLst/>
          </a:prstGeom>
          <a:solidFill>
            <a:schemeClr val="tx1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>
                <a:solidFill>
                  <a:srgbClr val="FF0000"/>
                </a:solidFill>
              </a:rPr>
              <a:t>tools</a:t>
            </a:r>
            <a:r>
              <a:rPr lang="en-US" sz="3600" b="1" dirty="0">
                <a:solidFill>
                  <a:schemeClr val="bg1"/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data</a:t>
            </a:r>
            <a:r>
              <a:rPr lang="en-US" sz="3600" b="1" dirty="0">
                <a:solidFill>
                  <a:schemeClr val="bg1"/>
                </a:solidFill>
              </a:rPr>
              <a:t> do we use to understand and predict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ecosystem processes</a:t>
            </a:r>
            <a:r>
              <a:rPr lang="en-US" sz="3600" b="1" dirty="0">
                <a:solidFill>
                  <a:schemeClr val="bg1"/>
                </a:solidFill>
              </a:rPr>
              <a:t> over space and time?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56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F95067-B85C-425E-B06F-32CAE74C5062}"/>
              </a:ext>
            </a:extLst>
          </p:cNvPr>
          <p:cNvSpPr txBox="1"/>
          <p:nvPr/>
        </p:nvSpPr>
        <p:spPr>
          <a:xfrm>
            <a:off x="1" y="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FLUX DATA ACTIVITY #1b: What is the difference between carbon fluxes of mid-latitude deciduous vs. coniferous trees?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9530B-A843-4597-B56B-9FBAFE93C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8" r="1"/>
          <a:stretch/>
        </p:blipFill>
        <p:spPr>
          <a:xfrm>
            <a:off x="1420296" y="1938992"/>
            <a:ext cx="4675704" cy="4762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04FEB-9971-4E96-A91B-25399A2DA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9"/>
          <a:stretch/>
        </p:blipFill>
        <p:spPr>
          <a:xfrm>
            <a:off x="6217636" y="1938992"/>
            <a:ext cx="4675704" cy="476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74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B074B8-B3DB-4778-96B4-164D188011F9}"/>
              </a:ext>
            </a:extLst>
          </p:cNvPr>
          <p:cNvSpPr txBox="1"/>
          <p:nvPr/>
        </p:nvSpPr>
        <p:spPr>
          <a:xfrm>
            <a:off x="1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FLUX DATA ACTIVITY #2: Is the Harvard Forest deciduous ecosystem a net carbon source or sink?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BADC8F-DBEC-48B1-8AC5-66C8FE634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52" y="1832201"/>
            <a:ext cx="5792561" cy="4133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1D9C7D-36FF-439E-8457-49D29F186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004" y="1783214"/>
            <a:ext cx="3352120" cy="446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76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B074B8-B3DB-4778-96B4-164D188011F9}"/>
              </a:ext>
            </a:extLst>
          </p:cNvPr>
          <p:cNvSpPr txBox="1"/>
          <p:nvPr/>
        </p:nvSpPr>
        <p:spPr>
          <a:xfrm>
            <a:off x="1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FLUX DATA ACTIVITY #3: Has the timing of green-up changed in the last 25 years at Harvard Forest?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A6D8A-1420-4FB9-97A0-577ADA09E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45"/>
          <a:stretch/>
        </p:blipFill>
        <p:spPr>
          <a:xfrm>
            <a:off x="0" y="2090056"/>
            <a:ext cx="12192000" cy="457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85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633763-244C-477D-9E64-9E002E8AB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3EED59-8D45-4B1B-832D-8DC1756E1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9144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Wrap-Up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5F455-B4E0-4D5B-90E4-B4B111B83CEF}"/>
              </a:ext>
            </a:extLst>
          </p:cNvPr>
          <p:cNvSpPr txBox="1"/>
          <p:nvPr/>
        </p:nvSpPr>
        <p:spPr>
          <a:xfrm>
            <a:off x="-88899" y="1355275"/>
            <a:ext cx="12369795" cy="2308324"/>
          </a:xfrm>
          <a:prstGeom prst="rect">
            <a:avLst/>
          </a:prstGeom>
          <a:solidFill>
            <a:schemeClr val="tx1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>
                <a:solidFill>
                  <a:srgbClr val="FF0000"/>
                </a:solidFill>
              </a:rPr>
              <a:t>tools</a:t>
            </a:r>
            <a:r>
              <a:rPr lang="en-US" sz="3600" b="1" dirty="0">
                <a:solidFill>
                  <a:schemeClr val="bg1"/>
                </a:solidFill>
              </a:rPr>
              <a:t> and </a:t>
            </a:r>
            <a:r>
              <a:rPr lang="en-US" sz="3600" b="1" dirty="0">
                <a:solidFill>
                  <a:srgbClr val="FF0000"/>
                </a:solidFill>
              </a:rPr>
              <a:t>data</a:t>
            </a:r>
            <a:r>
              <a:rPr lang="en-US" sz="3600" b="1" dirty="0">
                <a:solidFill>
                  <a:schemeClr val="bg1"/>
                </a:solidFill>
              </a:rPr>
              <a:t> do we use to understand and predict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ecosystem processes</a:t>
            </a:r>
            <a:r>
              <a:rPr lang="en-US" sz="3600" b="1" dirty="0">
                <a:solidFill>
                  <a:schemeClr val="bg1"/>
                </a:solidFill>
              </a:rPr>
              <a:t> over space and time?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4EF7B2-8509-406C-960E-1B71D8B6341A}"/>
              </a:ext>
            </a:extLst>
          </p:cNvPr>
          <p:cNvSpPr txBox="1"/>
          <p:nvPr/>
        </p:nvSpPr>
        <p:spPr>
          <a:xfrm>
            <a:off x="-88898" y="3940352"/>
            <a:ext cx="12369795" cy="2308324"/>
          </a:xfrm>
          <a:prstGeom prst="rect">
            <a:avLst/>
          </a:prstGeom>
          <a:solidFill>
            <a:schemeClr val="tx1"/>
          </a:solidFill>
          <a:ln w="3492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Objective: visualize </a:t>
            </a:r>
            <a:r>
              <a:rPr lang="en-US" sz="3600" b="1" dirty="0">
                <a:solidFill>
                  <a:srgbClr val="FF0000"/>
                </a:solidFill>
              </a:rPr>
              <a:t>net carbon fluxes</a:t>
            </a:r>
            <a:r>
              <a:rPr lang="en-US" sz="3600" b="1" dirty="0">
                <a:solidFill>
                  <a:schemeClr val="bg1"/>
                </a:solidFill>
              </a:rPr>
              <a:t> at </a:t>
            </a:r>
            <a:r>
              <a:rPr lang="en-US" sz="3600" b="1" dirty="0">
                <a:solidFill>
                  <a:srgbClr val="FF0000"/>
                </a:solidFill>
              </a:rPr>
              <a:t>multiple time scales </a:t>
            </a:r>
            <a:r>
              <a:rPr lang="en-US" sz="3600" b="1" dirty="0">
                <a:solidFill>
                  <a:schemeClr val="bg1"/>
                </a:solidFill>
              </a:rPr>
              <a:t>and in </a:t>
            </a:r>
            <a:r>
              <a:rPr lang="en-US" sz="3600" b="1" dirty="0">
                <a:solidFill>
                  <a:srgbClr val="FF0000"/>
                </a:solidFill>
              </a:rPr>
              <a:t>varied ecosystems </a:t>
            </a:r>
            <a:r>
              <a:rPr lang="en-US" sz="3600" b="1" dirty="0">
                <a:solidFill>
                  <a:schemeClr val="bg1"/>
                </a:solidFill>
              </a:rPr>
              <a:t>using eddy covariance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27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633763-244C-477D-9E64-9E002E8AB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50"/>
          <a:stretch/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3EED59-8D45-4B1B-832D-8DC1756E1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9144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3D549-9361-4FBB-80FB-A1ECECBB05BC}"/>
              </a:ext>
            </a:extLst>
          </p:cNvPr>
          <p:cNvSpPr txBox="1"/>
          <p:nvPr/>
        </p:nvSpPr>
        <p:spPr>
          <a:xfrm>
            <a:off x="3989613" y="1418941"/>
            <a:ext cx="44522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/>
              <a:t>Thank you!</a:t>
            </a:r>
          </a:p>
          <a:p>
            <a:r>
              <a:rPr lang="en-US" sz="7000" b="1" dirty="0"/>
              <a:t>Questions?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17807-0F76-44E6-B783-D82F0EDC0D10}"/>
              </a:ext>
            </a:extLst>
          </p:cNvPr>
          <p:cNvSpPr txBox="1"/>
          <p:nvPr/>
        </p:nvSpPr>
        <p:spPr>
          <a:xfrm>
            <a:off x="8819720" y="5657670"/>
            <a:ext cx="3501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Miriam Johnston</a:t>
            </a:r>
          </a:p>
          <a:p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-year PhD student,</a:t>
            </a:r>
          </a:p>
          <a:p>
            <a:r>
              <a:rPr lang="en-US" b="1" dirty="0">
                <a:solidFill>
                  <a:schemeClr val="bg1"/>
                </a:solidFill>
              </a:rPr>
              <a:t>Organismic &amp; Evolutionary Biology</a:t>
            </a:r>
          </a:p>
          <a:p>
            <a:r>
              <a:rPr lang="en-US" b="1" dirty="0">
                <a:solidFill>
                  <a:schemeClr val="bg1"/>
                </a:solidFill>
              </a:rPr>
              <a:t>mjohnston@g.Harvard.edu</a:t>
            </a:r>
          </a:p>
        </p:txBody>
      </p:sp>
    </p:spTree>
    <p:extLst>
      <p:ext uri="{BB962C8B-B14F-4D97-AF65-F5344CB8AC3E}">
        <p14:creationId xmlns:p14="http://schemas.microsoft.com/office/powerpoint/2010/main" val="405957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7DEF26-DD17-4DFE-B651-1BC147A8505A}"/>
              </a:ext>
            </a:extLst>
          </p:cNvPr>
          <p:cNvSpPr txBox="1"/>
          <p:nvPr/>
        </p:nvSpPr>
        <p:spPr>
          <a:xfrm>
            <a:off x="2667001" y="2721114"/>
            <a:ext cx="715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are ecosystem processes?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62712CD-94FB-45F5-80D5-F28B36C846F1}"/>
              </a:ext>
            </a:extLst>
          </p:cNvPr>
          <p:cNvSpPr/>
          <p:nvPr/>
        </p:nvSpPr>
        <p:spPr>
          <a:xfrm>
            <a:off x="635000" y="188843"/>
            <a:ext cx="3213100" cy="22512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CARBON</a:t>
            </a:r>
            <a:endParaRPr lang="en-US" sz="4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465F4A-9B47-4AC2-81FB-D42AB513828B}"/>
              </a:ext>
            </a:extLst>
          </p:cNvPr>
          <p:cNvSpPr/>
          <p:nvPr/>
        </p:nvSpPr>
        <p:spPr>
          <a:xfrm>
            <a:off x="8458200" y="188843"/>
            <a:ext cx="3213100" cy="22512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WATER</a:t>
            </a:r>
            <a:endParaRPr lang="en-US" sz="4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413948-ABBF-482E-9DFC-F48CF93EAEE5}"/>
              </a:ext>
            </a:extLst>
          </p:cNvPr>
          <p:cNvSpPr/>
          <p:nvPr/>
        </p:nvSpPr>
        <p:spPr>
          <a:xfrm>
            <a:off x="520700" y="3991114"/>
            <a:ext cx="3213100" cy="225121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ENERGY</a:t>
            </a:r>
            <a:endParaRPr lang="en-US" sz="4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B83E12-38FA-4438-9920-C57A37F479AB}"/>
              </a:ext>
            </a:extLst>
          </p:cNvPr>
          <p:cNvSpPr/>
          <p:nvPr/>
        </p:nvSpPr>
        <p:spPr>
          <a:xfrm>
            <a:off x="8458200" y="3991114"/>
            <a:ext cx="3213100" cy="225121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NUTRIENTS</a:t>
            </a:r>
            <a:endParaRPr lang="en-US" sz="4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914A40-0908-4CBE-8CE9-FBF3B3399906}"/>
              </a:ext>
            </a:extLst>
          </p:cNvPr>
          <p:cNvCxnSpPr>
            <a:cxnSpLocks/>
            <a:stCxn id="2" idx="5"/>
          </p:cNvCxnSpPr>
          <p:nvPr/>
        </p:nvCxnSpPr>
        <p:spPr>
          <a:xfrm>
            <a:off x="3377552" y="2110374"/>
            <a:ext cx="1778648" cy="73219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440511-7EF1-434B-B7FE-C8114045F758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7035802" y="2110374"/>
            <a:ext cx="1892946" cy="73219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CDC465-26F5-4E7F-9980-4A5859DB06BF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7035800" y="3429000"/>
            <a:ext cx="1892948" cy="89179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4ED3BB-83B5-4BB4-9FF6-44A4D1520E43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3263252" y="3404687"/>
            <a:ext cx="1892948" cy="91611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588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7DEF26-DD17-4DFE-B651-1BC147A8505A}"/>
              </a:ext>
            </a:extLst>
          </p:cNvPr>
          <p:cNvSpPr txBox="1"/>
          <p:nvPr/>
        </p:nvSpPr>
        <p:spPr>
          <a:xfrm>
            <a:off x="2667001" y="2721114"/>
            <a:ext cx="715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are ecosystem processes?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62712CD-94FB-45F5-80D5-F28B36C846F1}"/>
              </a:ext>
            </a:extLst>
          </p:cNvPr>
          <p:cNvSpPr/>
          <p:nvPr/>
        </p:nvSpPr>
        <p:spPr>
          <a:xfrm>
            <a:off x="635000" y="188843"/>
            <a:ext cx="3213100" cy="22512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CARBON</a:t>
            </a:r>
            <a:endParaRPr lang="en-US" sz="4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B914A40-0908-4CBE-8CE9-FBF3B3399906}"/>
              </a:ext>
            </a:extLst>
          </p:cNvPr>
          <p:cNvCxnSpPr>
            <a:cxnSpLocks/>
            <a:stCxn id="2" idx="5"/>
          </p:cNvCxnSpPr>
          <p:nvPr/>
        </p:nvCxnSpPr>
        <p:spPr>
          <a:xfrm>
            <a:off x="3377552" y="2110374"/>
            <a:ext cx="1778648" cy="73219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545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AD7EC0E-DC79-4599-A768-C010F0E2F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3" t="31323" r="7866" b="10456"/>
          <a:stretch/>
        </p:blipFill>
        <p:spPr bwMode="auto">
          <a:xfrm>
            <a:off x="125248" y="522983"/>
            <a:ext cx="3608805" cy="533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0AEC673-B6AE-4618-ACED-BDF246459092}"/>
              </a:ext>
            </a:extLst>
          </p:cNvPr>
          <p:cNvGrpSpPr/>
          <p:nvPr/>
        </p:nvGrpSpPr>
        <p:grpSpPr>
          <a:xfrm>
            <a:off x="6746402" y="2241496"/>
            <a:ext cx="5445598" cy="4616504"/>
            <a:chOff x="6095201" y="1184234"/>
            <a:chExt cx="6096799" cy="516855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13BC2B-B9EB-4281-ADBB-5AFF8B17E914}"/>
                </a:ext>
              </a:extLst>
            </p:cNvPr>
            <p:cNvGrpSpPr/>
            <p:nvPr/>
          </p:nvGrpSpPr>
          <p:grpSpPr>
            <a:xfrm>
              <a:off x="6095201" y="1830565"/>
              <a:ext cx="6096799" cy="4522228"/>
              <a:chOff x="6095201" y="1830565"/>
              <a:chExt cx="6096799" cy="452222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966B761-FE2E-409A-89EE-5078FAB2B1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201" y="1830565"/>
                <a:ext cx="6096799" cy="452222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06AA8B-4BBD-4BBA-B69D-890DD0FD8338}"/>
                  </a:ext>
                </a:extLst>
              </p:cNvPr>
              <p:cNvSpPr txBox="1"/>
              <p:nvPr/>
            </p:nvSpPr>
            <p:spPr>
              <a:xfrm rot="16200000">
                <a:off x="4870566" y="4186405"/>
                <a:ext cx="310857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Greenness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9941CB-1739-4460-8B7B-F5ABDC270790}"/>
                </a:ext>
              </a:extLst>
            </p:cNvPr>
            <p:cNvSpPr txBox="1"/>
            <p:nvPr/>
          </p:nvSpPr>
          <p:spPr>
            <a:xfrm>
              <a:off x="7845736" y="1184234"/>
              <a:ext cx="310857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b="1" dirty="0"/>
            </a:p>
            <a:p>
              <a:pPr algn="ctr"/>
              <a:r>
                <a:rPr lang="en-US" b="1" dirty="0"/>
                <a:t>Phenology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A1EB2CA-20B6-42D8-B6DF-9D2BA58A0BFE}"/>
              </a:ext>
            </a:extLst>
          </p:cNvPr>
          <p:cNvGrpSpPr/>
          <p:nvPr/>
        </p:nvGrpSpPr>
        <p:grpSpPr>
          <a:xfrm>
            <a:off x="3770824" y="-124692"/>
            <a:ext cx="4535172" cy="4516581"/>
            <a:chOff x="5198624" y="39541"/>
            <a:chExt cx="5795837" cy="577207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B65CC14-C13C-480E-A899-E65E030FC328}"/>
                </a:ext>
              </a:extLst>
            </p:cNvPr>
            <p:cNvGrpSpPr/>
            <p:nvPr/>
          </p:nvGrpSpPr>
          <p:grpSpPr>
            <a:xfrm>
              <a:off x="5198624" y="39541"/>
              <a:ext cx="5795837" cy="5772079"/>
              <a:chOff x="287129" y="1113785"/>
              <a:chExt cx="5573993" cy="555114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63966C4-841F-4A48-BAFB-1F2216A9A855}"/>
                  </a:ext>
                </a:extLst>
              </p:cNvPr>
              <p:cNvGrpSpPr/>
              <p:nvPr/>
            </p:nvGrpSpPr>
            <p:grpSpPr>
              <a:xfrm>
                <a:off x="287129" y="1344981"/>
                <a:ext cx="5573993" cy="5319947"/>
                <a:chOff x="1124464" y="654909"/>
                <a:chExt cx="4609073" cy="4399006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A366112-912E-4300-9A5A-CD6D6D245B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7398" t="34955" r="24797" b="901"/>
                <a:stretch/>
              </p:blipFill>
              <p:spPr>
                <a:xfrm>
                  <a:off x="1124464" y="654909"/>
                  <a:ext cx="4609072" cy="4399006"/>
                </a:xfrm>
                <a:prstGeom prst="rect">
                  <a:avLst/>
                </a:prstGeom>
              </p:spPr>
            </p:pic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33DC9B3-7D30-4D56-9200-11599D7601D9}"/>
                    </a:ext>
                  </a:extLst>
                </p:cNvPr>
                <p:cNvSpPr/>
                <p:nvPr/>
              </p:nvSpPr>
              <p:spPr>
                <a:xfrm>
                  <a:off x="5611919" y="2710682"/>
                  <a:ext cx="121618" cy="185351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49163A4-2A44-46A5-BB63-B98503209A97}"/>
                    </a:ext>
                  </a:extLst>
                </p:cNvPr>
                <p:cNvSpPr/>
                <p:nvPr/>
              </p:nvSpPr>
              <p:spPr>
                <a:xfrm>
                  <a:off x="5461480" y="3637440"/>
                  <a:ext cx="257977" cy="11481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A106DC2-368D-4AE4-BC2D-64E93B9969D7}"/>
                  </a:ext>
                </a:extLst>
              </p:cNvPr>
              <p:cNvSpPr/>
              <p:nvPr/>
            </p:nvSpPr>
            <p:spPr>
              <a:xfrm rot="958751">
                <a:off x="4093496" y="1142282"/>
                <a:ext cx="561962" cy="11356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537C319-390A-4BA8-9B43-6F19F1EBA79A}"/>
                  </a:ext>
                </a:extLst>
              </p:cNvPr>
              <p:cNvSpPr/>
              <p:nvPr/>
            </p:nvSpPr>
            <p:spPr>
              <a:xfrm rot="21067205">
                <a:off x="1647075" y="1113785"/>
                <a:ext cx="561962" cy="11356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812E336-9536-427D-8E46-88F2D13A88A6}"/>
                </a:ext>
              </a:extLst>
            </p:cNvPr>
            <p:cNvSpPr/>
            <p:nvPr/>
          </p:nvSpPr>
          <p:spPr>
            <a:xfrm>
              <a:off x="5583382" y="568036"/>
              <a:ext cx="512618" cy="5957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37E77393-1A98-4935-AE2A-493DC897C3AF}"/>
              </a:ext>
            </a:extLst>
          </p:cNvPr>
          <p:cNvSpPr/>
          <p:nvPr/>
        </p:nvSpPr>
        <p:spPr>
          <a:xfrm>
            <a:off x="8789707" y="133296"/>
            <a:ext cx="3213100" cy="225121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CARBON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51836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7DEF26-DD17-4DFE-B651-1BC147A8505A}"/>
              </a:ext>
            </a:extLst>
          </p:cNvPr>
          <p:cNvSpPr txBox="1"/>
          <p:nvPr/>
        </p:nvSpPr>
        <p:spPr>
          <a:xfrm>
            <a:off x="2667001" y="2721114"/>
            <a:ext cx="715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are ecosystem processes?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465F4A-9B47-4AC2-81FB-D42AB513828B}"/>
              </a:ext>
            </a:extLst>
          </p:cNvPr>
          <p:cNvSpPr/>
          <p:nvPr/>
        </p:nvSpPr>
        <p:spPr>
          <a:xfrm>
            <a:off x="8458200" y="188843"/>
            <a:ext cx="3213100" cy="22512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WATER</a:t>
            </a:r>
            <a:endParaRPr lang="en-US" sz="4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440511-7EF1-434B-B7FE-C8114045F758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7035802" y="2110374"/>
            <a:ext cx="1892946" cy="732199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196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6AD7EC0E-DC79-4599-A768-C010F0E2F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0" t="26490" r="31150" b="10455"/>
          <a:stretch/>
        </p:blipFill>
        <p:spPr bwMode="auto">
          <a:xfrm>
            <a:off x="2937165" y="130292"/>
            <a:ext cx="5565216" cy="672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58B27C-7D97-4624-8368-A9743D53A459}"/>
              </a:ext>
            </a:extLst>
          </p:cNvPr>
          <p:cNvSpPr/>
          <p:nvPr/>
        </p:nvSpPr>
        <p:spPr>
          <a:xfrm>
            <a:off x="8458200" y="188843"/>
            <a:ext cx="3213100" cy="22512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WATER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65244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7DEF26-DD17-4DFE-B651-1BC147A8505A}"/>
              </a:ext>
            </a:extLst>
          </p:cNvPr>
          <p:cNvSpPr txBox="1"/>
          <p:nvPr/>
        </p:nvSpPr>
        <p:spPr>
          <a:xfrm>
            <a:off x="2667001" y="2721114"/>
            <a:ext cx="715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are ecosystem processes?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D413948-ABBF-482E-9DFC-F48CF93EAEE5}"/>
              </a:ext>
            </a:extLst>
          </p:cNvPr>
          <p:cNvSpPr/>
          <p:nvPr/>
        </p:nvSpPr>
        <p:spPr>
          <a:xfrm>
            <a:off x="520700" y="3991114"/>
            <a:ext cx="3213100" cy="225121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ENERGY</a:t>
            </a:r>
            <a:endParaRPr lang="en-US" sz="40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4ED3BB-83B5-4BB4-9FF6-44A4D1520E43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3263252" y="3404687"/>
            <a:ext cx="1892948" cy="916110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521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4289</TotalTime>
  <Words>1592</Words>
  <Application>Microsoft Office PowerPoint</Application>
  <PresentationFormat>Widescreen</PresentationFormat>
  <Paragraphs>207</Paragraphs>
  <Slides>34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Office Theme</vt:lpstr>
      <vt:lpstr>Eddy Covariance Data &amp;  Terrestrial Biosphere Models</vt:lpstr>
      <vt:lpstr>Eddy Covariance Data &amp;  Terrestrial Biosphere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</vt:lpstr>
      <vt:lpstr>Wrap-Up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Johnston, Miriam Rebecca</dc:creator>
  <cp:lastModifiedBy>Johnston, Miriam Rebecca</cp:lastModifiedBy>
  <cp:revision>78</cp:revision>
  <dcterms:created xsi:type="dcterms:W3CDTF">2017-11-19T19:54:43Z</dcterms:created>
  <dcterms:modified xsi:type="dcterms:W3CDTF">2017-12-06T02:42:36Z</dcterms:modified>
</cp:coreProperties>
</file>